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321" r:id="rId2"/>
    <p:sldId id="413" r:id="rId3"/>
    <p:sldId id="414" r:id="rId4"/>
    <p:sldId id="417" r:id="rId5"/>
    <p:sldId id="418" r:id="rId6"/>
    <p:sldId id="419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00"/>
    <a:srgbClr val="FFFFFF"/>
    <a:srgbClr val="0000CC"/>
    <a:srgbClr val="C9A4E4"/>
    <a:srgbClr val="FF3399"/>
    <a:srgbClr val="A86ED4"/>
    <a:srgbClr val="A5A5A5"/>
    <a:srgbClr val="ED7D31"/>
    <a:srgbClr val="997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14" autoAdjust="0"/>
    <p:restoredTop sz="97419" autoAdjust="0"/>
  </p:normalViewPr>
  <p:slideViewPr>
    <p:cSldViewPr snapToGrid="0">
      <p:cViewPr varScale="1">
        <p:scale>
          <a:sx n="110" d="100"/>
          <a:sy n="110" d="100"/>
        </p:scale>
        <p:origin x="4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80.png>
</file>

<file path=ppt/media/image19.png>
</file>

<file path=ppt/media/image190.png>
</file>

<file path=ppt/media/image2.jpg>
</file>

<file path=ppt/media/image20.png>
</file>

<file path=ppt/media/image21.sv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jp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0FF65C-9091-4723-98CF-1BEA338658FB}" type="datetimeFigureOut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32CA3-8BCC-4FE7-8246-F131E339CE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1038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B4D4DE-B784-0D3D-3B2A-CC9ADF5544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0D0875-C3C0-4295-1057-FAC75713CA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A3A3835-3538-D02D-997D-D8C0327D1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736B8-776D-4B4A-9F41-4696525363F8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53BF50E-3947-E10C-EFA8-A005510A0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3BAB9A-0201-3552-9DF4-75D9A208C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3285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F9C49A-5398-0BA7-52E9-9374A63AA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77B1166-0D20-A595-C5BF-84D6F18AEC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D90D381-2FD7-D493-BA14-115131A0B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81B6D-9FE1-49E2-9B98-6E6D0D0CF1A6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EF0C1D-CFF7-B2E4-54A0-40F16AE4D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A15EDC-BBAA-98AD-43D7-D5C5A1B85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4217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C585B58-DF86-E063-619E-9205921426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CE4307F-3187-25E5-0391-3643403F9D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9D923B0-2D05-9720-50D4-7CF05582F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952A9-A161-4501-944F-2A165160FF58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B44EFBA-3CDF-4BF4-36E9-D39E46350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C2EBE5-4BC7-6C11-33C0-BF8CFE431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0735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F6333F-2460-7BEF-6820-5F1B91E9E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B55406-C93E-A883-7DDF-7D824023B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1BF5C8-3389-2133-DF09-C29054DF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1A68-3B8B-4B75-AE1A-B4F3C5C6B6CD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F9C4B9A-970E-DF97-E196-A6E225C51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5EC35A4-A2B7-B38D-E0F6-87504C18F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7860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9724C-7239-3122-A171-D0FDEC174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A3ADDAB-5133-66FA-76BC-328BA1539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EE383D7-C344-1A59-C96A-3CA7AF8B0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394-E7F3-40CE-AF55-421C51F9C7FA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76734C7-F64D-83C7-B57D-65457D205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C898F01-1D2C-FA11-6D76-1C468F9D9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486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438594-126F-5429-2D96-C43041E67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1ED0DC8-F622-53EE-9C2B-56C7B1DA62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E881A09-923E-4640-3C76-7B5421636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8D51A70-D853-0867-AE75-7A6213A9F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D291C-3E5A-488E-A281-799BEB2F9B21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2DDA283-014A-E231-9420-BAFE9BB07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1C344D8-4B9C-295E-ADB4-B5B5D0D97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9422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DE2D1B-D41F-DE13-F63A-4EFCF4709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4C55528-0637-781E-BF6E-483EBF610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93A0A33-CC12-528B-73BE-FCD3B4E715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0BB0410-3D79-684E-7A7F-5937A96450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3FCE6D6-3EFC-62E8-05E6-0320B28487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D3E752A-228E-77D7-EE43-5807BADC0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F5852-CC3B-45EA-BEDB-DEC2A49DAC56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D8149AE-7BC2-5850-CE6C-ED57ADDC0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F5703AE-4A97-09EB-F295-08D2B3CD7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3500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F74F08-046E-4294-FAA4-B6A53871B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BD5CA51-CF8E-C824-4ED8-8DA951C02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AB849-CFA1-4EE4-BD1B-89C173F81863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C4A394C-9931-4BF6-B8AC-79DCC55A8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1DE9C09-96C1-40AF-420F-C79901727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2309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D12AB92-FCE7-37E8-0919-E5C951744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1D495-684D-463A-9D3E-D40EEFEF8F80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FB84DAE-7B47-3176-BB51-7A5435D92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6039B9B-CE3E-52BE-9921-FE4A0E326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5782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063D4C-64C3-BD49-2571-A66E2184F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9D7476-BA3E-D08A-915E-82C8CF7A6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E774429-6009-03F2-9210-2B90217E75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C4DD18F-7184-5AEB-E6BC-EF7947D0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E9AB-A6D6-4179-A5AB-7FE31807FE8C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62D1FFF-E226-08C7-75F7-0BBA75B3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92299E5-8801-1EDB-5843-D283887CE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28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4D92C8-15E0-1134-3015-130E7CC5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CB22CD1-80E2-A0BD-FE36-31C519DEFD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AC149EB-201E-EDD0-1E8B-989C3DF80D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DC8D051-843E-814E-226D-8141DC10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9FCFD-CE98-49DD-B64B-DE2EC51BDCD0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AF2FF51-C31C-5A5A-902E-636B8E561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F84667A-CBAB-42B1-A5EB-63B6C85D0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386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6D24EEB-240B-DEAE-B7CB-3650FC1AD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904"/>
            <a:ext cx="12192000" cy="900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F864099-6C97-E682-12E9-903E26D39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897148"/>
            <a:ext cx="12191999" cy="52798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5A46DE0-9CEE-037C-7AEC-A9F72C99A4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9EE955-573C-43AC-A439-3AAB46D95749}" type="datetime1">
              <a:rPr kumimoji="1" lang="ja-JP" altLang="en-US" smtClean="0"/>
              <a:t>2024/2/5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0B83E9C-854B-81A2-49D0-F0FF3A9C85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FC013B5-313E-E383-C1DC-5D1A456E4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9023" y="6356350"/>
            <a:ext cx="8362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/>
                </a:solidFill>
              </a:defRPr>
            </a:lvl1pPr>
          </a:lstStyle>
          <a:p>
            <a:fld id="{28498C4A-281D-456F-B1B5-DFF3FFC7FCB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925683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svg"/><Relationship Id="rId3" Type="http://schemas.openxmlformats.org/officeDocument/2006/relationships/image" Target="../media/image2.jpg"/><Relationship Id="rId7" Type="http://schemas.microsoft.com/office/2007/relationships/hdphoto" Target="../media/hdphoto2.wdp"/><Relationship Id="rId12" Type="http://schemas.openxmlformats.org/officeDocument/2006/relationships/image" Target="../media/image9.png"/><Relationship Id="rId2" Type="http://schemas.openxmlformats.org/officeDocument/2006/relationships/image" Target="../media/image1.jpg"/><Relationship Id="rId16" Type="http://schemas.openxmlformats.org/officeDocument/2006/relationships/image" Target="../media/image13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8.svg"/><Relationship Id="rId5" Type="http://schemas.microsoft.com/office/2007/relationships/hdphoto" Target="../media/hdphoto1.wdp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1.svg"/><Relationship Id="rId18" Type="http://schemas.openxmlformats.org/officeDocument/2006/relationships/image" Target="../media/image23.png"/><Relationship Id="rId3" Type="http://schemas.openxmlformats.org/officeDocument/2006/relationships/image" Target="../media/image15.svg"/><Relationship Id="rId21" Type="http://schemas.openxmlformats.org/officeDocument/2006/relationships/image" Target="../media/image26.svg"/><Relationship Id="rId7" Type="http://schemas.openxmlformats.org/officeDocument/2006/relationships/image" Target="../media/image19.png"/><Relationship Id="rId12" Type="http://schemas.openxmlformats.org/officeDocument/2006/relationships/image" Target="../media/image20.png"/><Relationship Id="rId17" Type="http://schemas.openxmlformats.org/officeDocument/2006/relationships/image" Target="../media/image190.png"/><Relationship Id="rId2" Type="http://schemas.openxmlformats.org/officeDocument/2006/relationships/image" Target="../media/image14.png"/><Relationship Id="rId16" Type="http://schemas.openxmlformats.org/officeDocument/2006/relationships/image" Target="../media/image180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10.svg"/><Relationship Id="rId5" Type="http://schemas.openxmlformats.org/officeDocument/2006/relationships/image" Target="../media/image17.png"/><Relationship Id="rId10" Type="http://schemas.openxmlformats.org/officeDocument/2006/relationships/image" Target="../media/image9.png"/><Relationship Id="rId19" Type="http://schemas.openxmlformats.org/officeDocument/2006/relationships/image" Target="../media/image24.svg"/><Relationship Id="rId4" Type="http://schemas.openxmlformats.org/officeDocument/2006/relationships/image" Target="../media/image16.png"/><Relationship Id="rId9" Type="http://schemas.openxmlformats.org/officeDocument/2006/relationships/image" Target="../media/image8.svg"/><Relationship Id="rId14" Type="http://schemas.openxmlformats.org/officeDocument/2006/relationships/image" Target="../media/image2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.jpg"/><Relationship Id="rId7" Type="http://schemas.microsoft.com/office/2007/relationships/hdphoto" Target="../media/hdphoto3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microsoft.com/office/2007/relationships/hdphoto" Target="../media/hdphoto1.wdp"/><Relationship Id="rId10" Type="http://schemas.openxmlformats.org/officeDocument/2006/relationships/image" Target="../media/image29.jpg"/><Relationship Id="rId4" Type="http://schemas.openxmlformats.org/officeDocument/2006/relationships/image" Target="../media/image3.png"/><Relationship Id="rId9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818AAA-20B7-FB15-87C7-83BCA2237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ja-JP" altLang="en-US" dirty="0"/>
              <a:t>３</a:t>
            </a:r>
            <a:r>
              <a:rPr lang="en-US" altLang="ja-JP" dirty="0"/>
              <a:t>DMT</a:t>
            </a:r>
            <a:r>
              <a:rPr lang="ja-JP" altLang="en-US" dirty="0"/>
              <a:t>研究会に向けて</a:t>
            </a:r>
            <a:br>
              <a:rPr lang="en-US" altLang="ja-JP" dirty="0"/>
            </a:br>
            <a:r>
              <a:rPr lang="ja-JP" altLang="en-US" sz="2800" dirty="0"/>
              <a:t>小島</a:t>
            </a:r>
            <a:r>
              <a:rPr lang="en-US" altLang="ja-JP" sz="2800" dirty="0"/>
              <a:t>2024/02/07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3B6F6C9-556E-6EA7-40BC-F866362FC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5097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4AA361-39BE-FD8E-7EE8-2416E7E39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VRSJ 2023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7A9B90-4423-AA99-EBC6-97F47F210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3" y="4089442"/>
            <a:ext cx="12191999" cy="2589033"/>
          </a:xfrm>
        </p:spPr>
        <p:txBody>
          <a:bodyPr>
            <a:normAutofit lnSpcReduction="10000"/>
          </a:bodyPr>
          <a:lstStyle/>
          <a:p>
            <a:r>
              <a:rPr kumimoji="1" lang="ja-JP" altLang="en-US" b="1" dirty="0"/>
              <a:t>タイトル：複数のテレプレゼンスロボットを用いた</a:t>
            </a:r>
            <a:br>
              <a:rPr kumimoji="1" lang="en-US" altLang="ja-JP" b="1" dirty="0"/>
            </a:br>
            <a:r>
              <a:rPr kumimoji="1" lang="ja-JP" altLang="en-US" b="1" dirty="0"/>
              <a:t>　　　　　</a:t>
            </a:r>
            <a:r>
              <a:rPr kumimoji="1" lang="en-US" altLang="ja-JP" b="1" dirty="0"/>
              <a:t>2</a:t>
            </a:r>
            <a:r>
              <a:rPr kumimoji="1" lang="ja-JP" altLang="en-US" b="1" dirty="0"/>
              <a:t>重身体感覚に関する研究</a:t>
            </a:r>
            <a:endParaRPr kumimoji="1" lang="en-US" altLang="ja-JP" b="1" dirty="0"/>
          </a:p>
          <a:p>
            <a:r>
              <a:rPr kumimoji="1" lang="ja-JP" altLang="en-US" b="1" dirty="0"/>
              <a:t>映像の提示手法を複数設定し，</a:t>
            </a:r>
            <a:r>
              <a:rPr kumimoji="1" lang="en-US" altLang="ja-JP" b="1" dirty="0"/>
              <a:t>2</a:t>
            </a:r>
            <a:r>
              <a:rPr kumimoji="1" lang="ja-JP" altLang="en-US" b="1" dirty="0"/>
              <a:t>重身体感覚</a:t>
            </a:r>
            <a:r>
              <a:rPr kumimoji="1" lang="ja-JP" altLang="en-US" dirty="0"/>
              <a:t>に関する調査を行った．</a:t>
            </a:r>
            <a:endParaRPr kumimoji="1" lang="en-US" altLang="ja-JP" dirty="0"/>
          </a:p>
          <a:p>
            <a:r>
              <a:rPr lang="ja-JP" altLang="en-US" dirty="0"/>
              <a:t>没入空間を選択して体験した場合，体験者が</a:t>
            </a:r>
            <a:r>
              <a:rPr lang="en-US" altLang="ja-JP" dirty="0"/>
              <a:t>2</a:t>
            </a:r>
            <a:r>
              <a:rPr lang="ja-JP" altLang="en-US" dirty="0"/>
              <a:t>つの分身で各空間に居る感覚が強くなった．</a:t>
            </a:r>
            <a:r>
              <a:rPr kumimoji="1" lang="en-US" altLang="ja-JP" dirty="0"/>
              <a:t>2</a:t>
            </a:r>
            <a:r>
              <a:rPr kumimoji="1" lang="ja-JP" altLang="en-US" dirty="0"/>
              <a:t>空間をオーバーレイして体験者に提示すると</a:t>
            </a:r>
            <a:r>
              <a:rPr kumimoji="1" lang="en-US" altLang="ja-JP" dirty="0"/>
              <a:t>2</a:t>
            </a:r>
            <a:r>
              <a:rPr kumimoji="1" lang="ja-JP" altLang="en-US" dirty="0"/>
              <a:t>箇所の遠隔空間が融合するように感じられることがわかった．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B4797E9-354F-186C-2E2D-3330DECB4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46773AC-78DE-C8D7-08D0-9329B7F697BF}"/>
              </a:ext>
            </a:extLst>
          </p:cNvPr>
          <p:cNvSpPr/>
          <p:nvPr/>
        </p:nvSpPr>
        <p:spPr>
          <a:xfrm>
            <a:off x="9366400" y="1917878"/>
            <a:ext cx="351425" cy="369206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1400" b="1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C78FB2A-6E1A-56C2-C0AD-CA3FC6BEA1F4}"/>
              </a:ext>
            </a:extLst>
          </p:cNvPr>
          <p:cNvSpPr/>
          <p:nvPr/>
        </p:nvSpPr>
        <p:spPr>
          <a:xfrm>
            <a:off x="8944150" y="3583126"/>
            <a:ext cx="659891" cy="480629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1400" b="1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B09A9C3-49BB-EBF0-60F8-C9E22677C390}"/>
              </a:ext>
            </a:extLst>
          </p:cNvPr>
          <p:cNvSpPr/>
          <p:nvPr/>
        </p:nvSpPr>
        <p:spPr>
          <a:xfrm>
            <a:off x="5888341" y="1478657"/>
            <a:ext cx="1974392" cy="480629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1400" b="1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423806F1-37B3-7C7C-EF1D-07DF4837B84A}"/>
              </a:ext>
            </a:extLst>
          </p:cNvPr>
          <p:cNvGrpSpPr/>
          <p:nvPr/>
        </p:nvGrpSpPr>
        <p:grpSpPr>
          <a:xfrm>
            <a:off x="1521774" y="2339774"/>
            <a:ext cx="347705" cy="200297"/>
            <a:chOff x="4840391" y="3911625"/>
            <a:chExt cx="1245436" cy="667877"/>
          </a:xfrm>
        </p:grpSpPr>
        <p:sp>
          <p:nvSpPr>
            <p:cNvPr id="42" name="フリーフォーム: 図形 41">
              <a:extLst>
                <a:ext uri="{FF2B5EF4-FFF2-40B4-BE49-F238E27FC236}">
                  <a16:creationId xmlns:a16="http://schemas.microsoft.com/office/drawing/2014/main" id="{734CBAE1-4B17-0FE5-AD8D-FF844532DB72}"/>
                </a:ext>
              </a:extLst>
            </p:cNvPr>
            <p:cNvSpPr/>
            <p:nvPr/>
          </p:nvSpPr>
          <p:spPr>
            <a:xfrm>
              <a:off x="4840391" y="3911625"/>
              <a:ext cx="1245436" cy="666478"/>
            </a:xfrm>
            <a:custGeom>
              <a:avLst/>
              <a:gdLst>
                <a:gd name="connsiteX0" fmla="*/ 269830 w 1245436"/>
                <a:gd name="connsiteY0" fmla="*/ 0 h 666478"/>
                <a:gd name="connsiteX1" fmla="*/ 975606 w 1245436"/>
                <a:gd name="connsiteY1" fmla="*/ 0 h 666478"/>
                <a:gd name="connsiteX2" fmla="*/ 1245436 w 1245436"/>
                <a:gd name="connsiteY2" fmla="*/ 269830 h 666478"/>
                <a:gd name="connsiteX3" fmla="*/ 1245436 w 1245436"/>
                <a:gd name="connsiteY3" fmla="*/ 396648 h 666478"/>
                <a:gd name="connsiteX4" fmla="*/ 975606 w 1245436"/>
                <a:gd name="connsiteY4" fmla="*/ 666478 h 666478"/>
                <a:gd name="connsiteX5" fmla="*/ 692710 w 1245436"/>
                <a:gd name="connsiteY5" fmla="*/ 666478 h 666478"/>
                <a:gd name="connsiteX6" fmla="*/ 622718 w 1245436"/>
                <a:gd name="connsiteY6" fmla="*/ 460158 h 666478"/>
                <a:gd name="connsiteX7" fmla="*/ 552725 w 1245436"/>
                <a:gd name="connsiteY7" fmla="*/ 666478 h 666478"/>
                <a:gd name="connsiteX8" fmla="*/ 269830 w 1245436"/>
                <a:gd name="connsiteY8" fmla="*/ 666478 h 666478"/>
                <a:gd name="connsiteX9" fmla="*/ 0 w 1245436"/>
                <a:gd name="connsiteY9" fmla="*/ 396648 h 666478"/>
                <a:gd name="connsiteX10" fmla="*/ 0 w 1245436"/>
                <a:gd name="connsiteY10" fmla="*/ 269830 h 666478"/>
                <a:gd name="connsiteX11" fmla="*/ 269830 w 1245436"/>
                <a:gd name="connsiteY11" fmla="*/ 0 h 66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5436" h="666478">
                  <a:moveTo>
                    <a:pt x="269830" y="0"/>
                  </a:moveTo>
                  <a:lnTo>
                    <a:pt x="975606" y="0"/>
                  </a:lnTo>
                  <a:cubicBezTo>
                    <a:pt x="1124629" y="0"/>
                    <a:pt x="1245436" y="120807"/>
                    <a:pt x="1245436" y="269830"/>
                  </a:cubicBezTo>
                  <a:lnTo>
                    <a:pt x="1245436" y="396648"/>
                  </a:lnTo>
                  <a:cubicBezTo>
                    <a:pt x="1245436" y="545671"/>
                    <a:pt x="1124629" y="666478"/>
                    <a:pt x="975606" y="666478"/>
                  </a:cubicBezTo>
                  <a:lnTo>
                    <a:pt x="692710" y="666478"/>
                  </a:lnTo>
                  <a:lnTo>
                    <a:pt x="622718" y="460158"/>
                  </a:lnTo>
                  <a:lnTo>
                    <a:pt x="552725" y="666478"/>
                  </a:lnTo>
                  <a:lnTo>
                    <a:pt x="269830" y="666478"/>
                  </a:lnTo>
                  <a:cubicBezTo>
                    <a:pt x="120807" y="666478"/>
                    <a:pt x="0" y="545671"/>
                    <a:pt x="0" y="396648"/>
                  </a:cubicBezTo>
                  <a:lnTo>
                    <a:pt x="0" y="269830"/>
                  </a:lnTo>
                  <a:cubicBezTo>
                    <a:pt x="0" y="120807"/>
                    <a:pt x="120807" y="0"/>
                    <a:pt x="269830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D3862D68-892A-1425-A2DA-FF94369982AB}"/>
                </a:ext>
              </a:extLst>
            </p:cNvPr>
            <p:cNvSpPr/>
            <p:nvPr/>
          </p:nvSpPr>
          <p:spPr>
            <a:xfrm>
              <a:off x="4840391" y="3913024"/>
              <a:ext cx="1245436" cy="66647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96C9CE85-2F82-A145-1F2E-0814E19CAB71}"/>
              </a:ext>
            </a:extLst>
          </p:cNvPr>
          <p:cNvSpPr/>
          <p:nvPr/>
        </p:nvSpPr>
        <p:spPr>
          <a:xfrm>
            <a:off x="5716149" y="153976"/>
            <a:ext cx="2318776" cy="183336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b="1" dirty="0">
                <a:solidFill>
                  <a:schemeClr val="tx1"/>
                </a:solidFill>
                <a:ea typeface="游明朝" panose="02020400000000000000" pitchFamily="18" charset="-128"/>
                <a:cs typeface="Times New Roman" panose="02020603050405020304" pitchFamily="18" charset="0"/>
              </a:rPr>
              <a:t>SFU Server</a:t>
            </a:r>
          </a:p>
          <a:p>
            <a:pPr algn="ctr"/>
            <a:r>
              <a:rPr kumimoji="1" lang="en-US" altLang="ja-JP" sz="1400" b="1" dirty="0">
                <a:solidFill>
                  <a:schemeClr val="tx1"/>
                </a:solidFill>
                <a:ea typeface="游明朝" panose="02020400000000000000" pitchFamily="18" charset="-128"/>
                <a:cs typeface="Times New Roman" panose="02020603050405020304" pitchFamily="18" charset="0"/>
              </a:rPr>
              <a:t>(Sora, Ubuntu)</a:t>
            </a:r>
          </a:p>
        </p:txBody>
      </p:sp>
      <p:pic>
        <p:nvPicPr>
          <p:cNvPr id="11" name="図 10" descr="天井, 屋内, テーブル, 建物 が含まれている画像&#10;&#10;自動的に生成された説明">
            <a:extLst>
              <a:ext uri="{FF2B5EF4-FFF2-40B4-BE49-F238E27FC236}">
                <a16:creationId xmlns:a16="http://schemas.microsoft.com/office/drawing/2014/main" id="{36C52B19-2A06-7FFA-F26D-3187076D58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7"/>
          <a:stretch/>
        </p:blipFill>
        <p:spPr>
          <a:xfrm>
            <a:off x="3937245" y="1296119"/>
            <a:ext cx="1069597" cy="534799"/>
          </a:xfrm>
          <a:prstGeom prst="rect">
            <a:avLst/>
          </a:prstGeom>
        </p:spPr>
      </p:pic>
      <p:pic>
        <p:nvPicPr>
          <p:cNvPr id="12" name="図 11" descr="屋外, 道路, 草, 自然 が含まれている画像&#10;&#10;自動的に生成された説明">
            <a:extLst>
              <a:ext uri="{FF2B5EF4-FFF2-40B4-BE49-F238E27FC236}">
                <a16:creationId xmlns:a16="http://schemas.microsoft.com/office/drawing/2014/main" id="{EF208E5F-FA7F-89C9-4CF4-600B0783BA6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274" y="2130008"/>
            <a:ext cx="1069597" cy="534799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87F403DB-99F1-382C-63EF-E9263F3338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047" y1="22900" x2="47917" y2="27100"/>
                        <a14:foregroundMark x1="49219" y1="31543" x2="50716" y2="31543"/>
                        <a14:foregroundMark x1="38994" y1="52605" x2="39714" y2="53955"/>
                        <a14:foregroundMark x1="39193" y1="52637" x2="40039" y2="54736"/>
                        <a14:foregroundMark x1="40169" y1="55420" x2="39800" y2="54313"/>
                        <a14:foregroundMark x1="40560" y1="55469" x2="39937" y2="54280"/>
                        <a14:foregroundMark x1="43945" y1="56592" x2="46484" y2="60742"/>
                        <a14:foregroundMark x1="47721" y1="66260" x2="47721" y2="65039"/>
                        <a14:foregroundMark x1="61523" y1="63867" x2="61458" y2="61377"/>
                        <a14:foregroundMark x1="60883" y1="63751" x2="61719" y2="63721"/>
                        <a14:foregroundMark x1="60634" y1="64069" x2="61784" y2="63379"/>
                        <a14:foregroundMark x1="61784" y1="63330" x2="61784" y2="64111"/>
                        <a14:foregroundMark x1="61719" y1="62207" x2="61979" y2="63818"/>
                        <a14:foregroundMark x1="61914" y1="63965" x2="61914" y2="63965"/>
                        <a14:foregroundMark x1="60818" y1="63971" x2="61589" y2="63721"/>
                        <a14:foregroundMark x1="62631" y1="64611" x2="63329" y2="65239"/>
                        <a14:foregroundMark x1="61589" y1="63672" x2="62648" y2="64626"/>
                        <a14:foregroundMark x1="47070" y1="62451" x2="47331" y2="65381"/>
                        <a14:foregroundMark x1="46484" y1="63135" x2="47135" y2="65381"/>
                        <a14:foregroundMark x1="47005" y1="63477" x2="47266" y2="64502"/>
                        <a14:foregroundMark x1="46354" y1="63184" x2="46745" y2="63672"/>
                        <a14:foregroundMark x1="46940" y1="63281" x2="46289" y2="63379"/>
                        <a14:foregroundMark x1="47461" y1="64014" x2="48307" y2="65967"/>
                        <a14:foregroundMark x1="47852" y1="64258" x2="48307" y2="66846"/>
                        <a14:foregroundMark x1="38542" y1="42383" x2="45052" y2="41113"/>
                        <a14:foregroundMark x1="60742" y1="63916" x2="61198" y2="64258"/>
                        <a14:backgroundMark x1="28581" y1="56104" x2="40430" y2="67920"/>
                        <a14:backgroundMark x1="40430" y1="67920" x2="41602" y2="68457"/>
                        <a14:backgroundMark x1="63525" y1="63100" x2="69596" y2="60400"/>
                        <a14:backgroundMark x1="47852" y1="70068" x2="60487" y2="64450"/>
                        <a14:backgroundMark x1="73698" y1="47363" x2="88346" y2="63525"/>
                        <a14:backgroundMark x1="88346" y1="63525" x2="89063" y2="68164"/>
                        <a14:backgroundMark x1="64258" y1="28564" x2="74609" y2="49854"/>
                        <a14:backgroundMark x1="62044" y1="5566" x2="72135" y2="34326"/>
                        <a14:backgroundMark x1="59896" y1="31641" x2="65560" y2="38574"/>
                        <a14:backgroundMark x1="65560" y1="38574" x2="71289" y2="38623"/>
                        <a14:backgroundMark x1="51693" y1="39502" x2="53516" y2="38037"/>
                        <a14:backgroundMark x1="50065" y1="26611" x2="51107" y2="25244"/>
                        <a14:backgroundMark x1="48112" y1="30029" x2="48698" y2="30078"/>
                        <a14:backgroundMark x1="47591" y1="30127" x2="49089" y2="30322"/>
                        <a14:backgroundMark x1="47135" y1="30176" x2="49609" y2="30176"/>
                        <a14:backgroundMark x1="51237" y1="29395" x2="51302" y2="29590"/>
                        <a14:backgroundMark x1="35352" y1="52295" x2="36458" y2="60986"/>
                        <a14:backgroundMark x1="32292" y1="55664" x2="37695" y2="59033"/>
                        <a14:backgroundMark x1="35221" y1="56689" x2="41862" y2="66211"/>
                        <a14:backgroundMark x1="35091" y1="58643" x2="41602" y2="66943"/>
                        <a14:backgroundMark x1="41667" y1="49707" x2="41471" y2="56689"/>
                        <a14:backgroundMark x1="41471" y1="56689" x2="41471" y2="56689"/>
                        <a14:backgroundMark x1="41211" y1="46777" x2="41992" y2="47021"/>
                        <a14:backgroundMark x1="44596" y1="50732" x2="45964" y2="51318"/>
                        <a14:backgroundMark x1="46029" y1="56396" x2="46680" y2="58008"/>
                        <a14:backgroundMark x1="45443" y1="55225" x2="45768" y2="56445"/>
                        <a14:backgroundMark x1="44922" y1="50977" x2="46419" y2="51318"/>
                        <a14:backgroundMark x1="51693" y1="57422" x2="52214" y2="57373"/>
                        <a14:backgroundMark x1="50260" y1="56934" x2="51497" y2="56982"/>
                        <a14:backgroundMark x1="61849" y1="58301" x2="63672" y2="58301"/>
                        <a14:backgroundMark x1="54688" y1="63330" x2="47526" y2="58691"/>
                        <a14:backgroundMark x1="47526" y1="58691" x2="56706" y2="60107"/>
                        <a14:backgroundMark x1="56706" y1="60107" x2="54622" y2="61426"/>
                        <a14:backgroundMark x1="53255" y1="60889" x2="53190" y2="61377"/>
                        <a14:backgroundMark x1="40169" y1="51953" x2="41081" y2="54004"/>
                        <a14:backgroundMark x1="37500" y1="51563" x2="38346" y2="52588"/>
                        <a14:backgroundMark x1="37956" y1="51611" x2="38411" y2="52734"/>
                        <a14:backgroundMark x1="42708" y1="56396" x2="44661" y2="60400"/>
                        <a14:backgroundMark x1="45052" y1="56152" x2="46745" y2="59375"/>
                        <a14:backgroundMark x1="48185" y1="62507" x2="48574" y2="63752"/>
                        <a14:backgroundMark x1="47786" y1="61230" x2="48151" y2="62397"/>
                        <a14:backgroundMark x1="49349" y1="65186" x2="50326" y2="66699"/>
                        <a14:backgroundMark x1="48958" y1="64697" x2="49609" y2="65576"/>
                        <a14:backgroundMark x1="45638" y1="63965" x2="45768" y2="65723"/>
                        <a14:backgroundMark x1="45443" y1="62451" x2="45768" y2="62988"/>
                        <a14:backgroundMark x1="47721" y1="61328" x2="47982" y2="61719"/>
                        <a14:backgroundMark x1="58724" y1="62744" x2="59766" y2="64844"/>
                        <a14:backgroundMark x1="60221" y1="62158" x2="59701" y2="63916"/>
                        <a14:backgroundMark x1="62500" y1="64990" x2="63021" y2="64795"/>
                        <a14:backgroundMark x1="62174" y1="59912" x2="62500" y2="60352"/>
                        <a14:backgroundMark x1="54427" y1="57373" x2="54427" y2="58105"/>
                        <a14:backgroundMark x1="54427" y1="56885" x2="54622" y2="57617"/>
                        <a14:backgroundMark x1="53581" y1="56055" x2="53060" y2="56348"/>
                        <a14:backgroundMark x1="56836" y1="43945" x2="60091" y2="46533"/>
                        <a14:backgroundMark x1="56706" y1="44141" x2="59245" y2="46143"/>
                        <a14:backgroundMark x1="44466" y1="49023" x2="46810" y2="51221"/>
                        <a14:backgroundMark x1="46029" y1="41357" x2="45703" y2="41113"/>
                        <a14:backgroundMark x1="44010" y1="48730" x2="43880" y2="48145"/>
                        <a14:backgroundMark x1="38932" y1="9521" x2="63281" y2="18652"/>
                        <a14:backgroundMark x1="63281" y1="18652" x2="63672" y2="18994"/>
                        <a14:backgroundMark x1="68945" y1="50684" x2="69401" y2="52002"/>
                        <a14:backgroundMark x1="62174" y1="48291" x2="63672" y2="49072"/>
                        <a14:backgroundMark x1="62305" y1="49316" x2="63932" y2="49170"/>
                        <a14:backgroundMark x1="60026" y1="60547" x2="59440" y2="58691"/>
                        <a14:backgroundMark x1="59505" y1="58301" x2="60417" y2="61035"/>
                        <a14:backgroundMark x1="62826" y1="60742" x2="63672" y2="62646"/>
                        <a14:backgroundMark x1="62630" y1="65771" x2="64909" y2="64697"/>
                        <a14:backgroundMark x1="62305" y1="65430" x2="65169" y2="64697"/>
                        <a14:backgroundMark x1="70052" y1="61035" x2="70833" y2="62402"/>
                        <a14:backgroundMark x1="63346" y1="62549" x2="63672" y2="64209"/>
                        <a14:backgroundMark x1="63281" y1="62695" x2="63672" y2="645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99" t="17977" r="29365" b="29965"/>
          <a:stretch/>
        </p:blipFill>
        <p:spPr>
          <a:xfrm>
            <a:off x="8999678" y="3188369"/>
            <a:ext cx="536644" cy="91440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FC1ACD54-17C0-7929-9072-6495069BDAC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288" b="96926" l="10000" r="90000">
                        <a14:foregroundMark x1="35614" y1="58495" x2="35614" y2="58495"/>
                        <a14:foregroundMark x1="36273" y1="52670" x2="36273" y2="52670"/>
                        <a14:foregroundMark x1="37886" y1="48867" x2="37886" y2="48867"/>
                        <a14:foregroundMark x1="40318" y1="45995" x2="40318" y2="45995"/>
                        <a14:foregroundMark x1="38295" y1="90939" x2="38295" y2="90939"/>
                        <a14:foregroundMark x1="36909" y1="93892" x2="36909" y2="93892"/>
                        <a14:foregroundMark x1="37386" y1="97006" x2="37386" y2="97006"/>
                        <a14:foregroundMark x1="57659" y1="47451" x2="57659" y2="47451"/>
                        <a14:foregroundMark x1="57727" y1="45550" x2="57727" y2="45550"/>
                        <a14:foregroundMark x1="50023" y1="8010" x2="50023" y2="8010"/>
                        <a14:foregroundMark x1="50205" y1="4288" x2="50205" y2="4288"/>
                        <a14:foregroundMark x1="49682" y1="18608" x2="53591" y2="20429"/>
                        <a14:foregroundMark x1="53591" y1="20429" x2="52955" y2="33050"/>
                        <a14:foregroundMark x1="60818" y1="47896" x2="63750" y2="47654"/>
                        <a14:foregroundMark x1="36818" y1="88066" x2="39455" y2="93204"/>
                        <a14:foregroundMark x1="39455" y1="93204" x2="40705" y2="86489"/>
                        <a14:foregroundMark x1="40705" y1="86489" x2="40705" y2="86489"/>
                        <a14:foregroundMark x1="34250" y1="58859" x2="38682" y2="47047"/>
                        <a14:foregroundMark x1="38682" y1="47047" x2="40773" y2="45429"/>
                        <a14:foregroundMark x1="41455" y1="45631" x2="44614" y2="41222"/>
                        <a14:foregroundMark x1="45523" y1="33819" x2="44932" y2="25769"/>
                        <a14:foregroundMark x1="44932" y1="25769" x2="48795" y2="20024"/>
                        <a14:foregroundMark x1="48795" y1="20024" x2="49045" y2="19984"/>
                        <a14:foregroundMark x1="44591" y1="21157" x2="44636" y2="28722"/>
                        <a14:foregroundMark x1="44636" y1="28722" x2="44909" y2="29814"/>
                        <a14:foregroundMark x1="43886" y1="20833" x2="44250" y2="24595"/>
                        <a14:foregroundMark x1="43750" y1="20833" x2="44114" y2="24838"/>
                        <a14:foregroundMark x1="43682" y1="21278" x2="43750" y2="23018"/>
                        <a14:foregroundMark x1="43659" y1="22896" x2="43909" y2="25000"/>
                        <a14:foregroundMark x1="43682" y1="21521" x2="43818" y2="20712"/>
                        <a14:foregroundMark x1="52477" y1="25405" x2="52273" y2="33576"/>
                        <a14:foregroundMark x1="38727" y1="80663" x2="38795" y2="83940"/>
                        <a14:foregroundMark x1="55136" y1="51254" x2="55318" y2="53115"/>
                        <a14:foregroundMark x1="55295" y1="55663" x2="55023" y2="57160"/>
                        <a14:foregroundMark x1="54705" y1="57362" x2="54364" y2="59223"/>
                        <a14:foregroundMark x1="50818" y1="42880" x2="54591" y2="44013"/>
                        <a14:foregroundMark x1="53091" y1="44134" x2="55000" y2="44579"/>
                        <a14:foregroundMark x1="53409" y1="44377" x2="55136" y2="45591"/>
                        <a14:foregroundMark x1="48932" y1="49595" x2="49068" y2="48827"/>
                        <a14:foregroundMark x1="49364" y1="47937" x2="49636" y2="46723"/>
                        <a14:foregroundMark x1="50091" y1="54207" x2="50705" y2="52710"/>
                        <a14:foregroundMark x1="42705" y1="42799" x2="43250" y2="42152"/>
                        <a14:foregroundMark x1="42750" y1="42193" x2="43045" y2="42071"/>
                        <a14:foregroundMark x1="42545" y1="43406" x2="42545" y2="43123"/>
                        <a14:foregroundMark x1="42636" y1="42638" x2="42636" y2="42961"/>
                        <a14:foregroundMark x1="42841" y1="43163" x2="42591" y2="43042"/>
                        <a14:foregroundMark x1="42205" y1="44620" x2="42897" y2="41845"/>
                        <a14:foregroundMark x1="42610" y1="42348" x2="42545" y2="43608"/>
                        <a14:foregroundMark x1="40568" y1="45672" x2="41477" y2="45267"/>
                        <a14:foregroundMark x1="63682" y1="47937" x2="64841" y2="49070"/>
                        <a14:foregroundMark x1="54023" y1="17799" x2="56364" y2="18568"/>
                        <a14:foregroundMark x1="50470" y1="44697" x2="50045" y2="46561"/>
                        <a14:foregroundMark x1="50659" y1="52791" x2="51409" y2="50809"/>
                        <a14:foregroundMark x1="51455" y1="50890" x2="51977" y2="49555"/>
                        <a14:foregroundMark x1="52114" y1="49838" x2="52386" y2="48989"/>
                        <a14:foregroundMark x1="50932" y1="10518" x2="50932" y2="10518"/>
                        <a14:foregroundMark x1="50864" y1="9749" x2="50864" y2="9749"/>
                        <a14:backgroundMark x1="25318" y1="60316" x2="25318" y2="60316"/>
                        <a14:backgroundMark x1="47409" y1="89887" x2="47409" y2="89887"/>
                        <a14:backgroundMark x1="46886" y1="94175" x2="46886" y2="94175"/>
                        <a14:backgroundMark x1="21045" y1="60194" x2="21045" y2="60194"/>
                        <a14:backgroundMark x1="50409" y1="25769" x2="50409" y2="25769"/>
                        <a14:backgroundMark x1="50295" y1="33374" x2="50227" y2="24434"/>
                        <a14:backgroundMark x1="50227" y1="24434" x2="50432" y2="33172"/>
                        <a14:backgroundMark x1="20205" y1="66262" x2="20227" y2="65939"/>
                        <a14:backgroundMark x1="25500" y1="72613" x2="25500" y2="72613"/>
                        <a14:backgroundMark x1="30477" y1="71238" x2="30659" y2="76294"/>
                        <a14:backgroundMark x1="56045" y1="4531" x2="56114" y2="10599"/>
                        <a14:backgroundMark x1="26909" y1="54571" x2="26364" y2="70186"/>
                        <a14:backgroundMark x1="57795" y1="20024" x2="56614" y2="34911"/>
                        <a14:backgroundMark x1="56614" y1="34911" x2="59273" y2="41828"/>
                        <a14:backgroundMark x1="63884" y1="47268" x2="67023" y2="50971"/>
                        <a14:backgroundMark x1="59273" y1="41828" x2="63506" y2="46822"/>
                        <a14:backgroundMark x1="67023" y1="50971" x2="69023" y2="70793"/>
                        <a14:backgroundMark x1="69023" y1="70793" x2="68727" y2="74595"/>
                        <a14:backgroundMark x1="30068" y1="72249" x2="10818" y2="72371"/>
                        <a14:backgroundMark x1="10818" y1="72371" x2="7705" y2="71481"/>
                        <a14:backgroundMark x1="39659" y1="95955" x2="41727" y2="90008"/>
                        <a14:backgroundMark x1="41727" y1="90008" x2="47091" y2="87662"/>
                        <a14:backgroundMark x1="47091" y1="87662" x2="62341" y2="93406"/>
                        <a14:backgroundMark x1="41864" y1="84951" x2="46932" y2="83617"/>
                        <a14:backgroundMark x1="46932" y1="83617" x2="51795" y2="85154"/>
                        <a14:backgroundMark x1="51795" y1="85154" x2="54864" y2="89684"/>
                        <a14:backgroundMark x1="54864" y1="89684" x2="54864" y2="89806"/>
                        <a14:backgroundMark x1="43955" y1="40817" x2="44727" y2="32565"/>
                        <a14:backgroundMark x1="43685" y1="21278" x2="43409" y2="18285"/>
                        <a14:backgroundMark x1="44727" y1="32565" x2="44501" y2="30117"/>
                        <a14:backgroundMark x1="43409" y1="18285" x2="46591" y2="15332"/>
                        <a14:backgroundMark x1="49045" y1="24879" x2="50568" y2="31675"/>
                        <a14:backgroundMark x1="50568" y1="31675" x2="49364" y2="25081"/>
                        <a14:backgroundMark x1="49364" y1="25081" x2="49932" y2="25040"/>
                        <a14:backgroundMark x1="51182" y1="56270" x2="54205" y2="51173"/>
                        <a14:backgroundMark x1="54205" y1="51173" x2="54773" y2="54328"/>
                        <a14:backgroundMark x1="60386" y1="34021" x2="68227" y2="19660"/>
                        <a14:backgroundMark x1="68227" y1="19660" x2="72477" y2="5704"/>
                        <a14:backgroundMark x1="59114" y1="42557" x2="61705" y2="46521"/>
                        <a14:backgroundMark x1="51045" y1="10356" x2="52659" y2="16424"/>
                        <a14:backgroundMark x1="48636" y1="16586" x2="49273" y2="16707"/>
                        <a14:backgroundMark x1="44909" y1="35558" x2="44364" y2="40534"/>
                        <a14:backgroundMark x1="45023" y1="36165" x2="44932" y2="40008"/>
                        <a14:backgroundMark x1="44818" y1="40251" x2="44682" y2="40453"/>
                        <a14:backgroundMark x1="45273" y1="36327" x2="45295" y2="35801"/>
                        <a14:backgroundMark x1="50864" y1="24960" x2="51000" y2="28074"/>
                        <a14:backgroundMark x1="50136" y1="23584" x2="50818" y2="23503"/>
                        <a14:backgroundMark x1="34409" y1="54976" x2="33068" y2="62581"/>
                        <a14:backgroundMark x1="33068" y1="62581" x2="32955" y2="69377"/>
                        <a14:backgroundMark x1="53477" y1="85720" x2="54500" y2="88026"/>
                        <a14:backgroundMark x1="54000" y1="84911" x2="54273" y2="85841"/>
                        <a14:backgroundMark x1="41682" y1="83010" x2="46114" y2="83131"/>
                        <a14:backgroundMark x1="46114" y1="83131" x2="46205" y2="83091"/>
                        <a14:backgroundMark x1="47318" y1="45267" x2="47432" y2="45995"/>
                        <a14:backgroundMark x1="48614" y1="44539" x2="48500" y2="47735"/>
                        <a14:backgroundMark x1="52977" y1="46157" x2="54000" y2="47492"/>
                        <a14:backgroundMark x1="51841" y1="45146" x2="52568" y2="46036"/>
                        <a14:backgroundMark x1="54068" y1="54288" x2="52500" y2="56472"/>
                        <a14:backgroundMark x1="48932" y1="52387" x2="49500" y2="52913"/>
                        <a14:backgroundMark x1="50864" y1="48584" x2="50500" y2="50647"/>
                        <a14:backgroundMark x1="49341" y1="43932" x2="49273" y2="45024"/>
                        <a14:backgroundMark x1="50977" y1="29248" x2="50955" y2="30178"/>
                        <a14:backgroundMark x1="51386" y1="26173" x2="51432" y2="27549"/>
                        <a14:backgroundMark x1="51023" y1="22856" x2="51182" y2="23018"/>
                        <a14:backgroundMark x1="51409" y1="22937" x2="51409" y2="23422"/>
                        <a14:backgroundMark x1="50500" y1="33576" x2="50341" y2="36286"/>
                        <a14:backgroundMark x1="50432" y1="36448" x2="50386" y2="36934"/>
                        <a14:backgroundMark x1="40909" y1="44782" x2="42477" y2="42031"/>
                        <a14:backgroundMark x1="60227" y1="45591" x2="60841" y2="46278"/>
                        <a14:backgroundMark x1="60205" y1="46197" x2="60545" y2="46238"/>
                        <a14:backgroundMark x1="60273" y1="47128" x2="60523" y2="46521"/>
                        <a14:backgroundMark x1="48364" y1="48948" x2="48227" y2="48989"/>
                        <a14:backgroundMark x1="48227" y1="48989" x2="49023" y2="45955"/>
                        <a14:backgroundMark x1="48977" y1="47532" x2="49614" y2="44660"/>
                        <a14:backgroundMark x1="49591" y1="43811" x2="49682" y2="44903"/>
                        <a14:backgroundMark x1="49727" y1="44053" x2="49636" y2="45267"/>
                        <a14:backgroundMark x1="49932" y1="43851" x2="49841" y2="45024"/>
                        <a14:backgroundMark x1="49841" y1="43770" x2="50136" y2="43689"/>
                        <a14:backgroundMark x1="48886" y1="54207" x2="49341" y2="54167"/>
                        <a14:backgroundMark x1="61182" y1="93002" x2="63932" y2="89968"/>
                        <a14:backgroundMark x1="68136" y1="69134" x2="68114" y2="695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527" r="31481"/>
          <a:stretch/>
        </p:blipFill>
        <p:spPr>
          <a:xfrm>
            <a:off x="9390473" y="1460448"/>
            <a:ext cx="573448" cy="8950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四角形: 角を丸くする 14">
                <a:extLst>
                  <a:ext uri="{FF2B5EF4-FFF2-40B4-BE49-F238E27FC236}">
                    <a16:creationId xmlns:a16="http://schemas.microsoft.com/office/drawing/2014/main" id="{D90F165B-1B2B-BF39-3F20-795B72BB3F58}"/>
                  </a:ext>
                </a:extLst>
              </p:cNvPr>
              <p:cNvSpPr/>
              <p:nvPr/>
            </p:nvSpPr>
            <p:spPr>
              <a:xfrm>
                <a:off x="8811191" y="714614"/>
                <a:ext cx="2491233" cy="1662689"/>
              </a:xfrm>
              <a:prstGeom prst="roundRect">
                <a:avLst>
                  <a:gd name="adj" fmla="val 19549"/>
                </a:avLst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ja-JP" altLang="en-US" b="1" dirty="0">
                    <a:solidFill>
                      <a:schemeClr val="tx1"/>
                    </a:solidFill>
                    <a:ea typeface="Meiryo UI" panose="020B0604030504040204" pitchFamily="50" charset="-128"/>
                  </a:rPr>
                  <a:t>遠隔空間</a:t>
                </a:r>
                <a:r>
                  <a:rPr kumimoji="1" lang="en-US" altLang="ja-JP" b="1" dirty="0">
                    <a:solidFill>
                      <a:schemeClr val="tx1"/>
                    </a:solidFill>
                    <a:ea typeface="Meiryo UI" panose="020B0604030504040204" pitchFamily="50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ja-JP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𝜶</m:t>
                    </m:r>
                  </m:oMath>
                </a14:m>
                <a:endParaRPr kumimoji="1" lang="ja-JP" altLang="en-US" b="1" dirty="0">
                  <a:solidFill>
                    <a:schemeClr val="tx1"/>
                  </a:solidFill>
                  <a:ea typeface="Meiryo UI" panose="020B0604030504040204" pitchFamily="50" charset="-128"/>
                </a:endParaRPr>
              </a:p>
            </p:txBody>
          </p:sp>
        </mc:Choice>
        <mc:Fallback xmlns="">
          <p:sp>
            <p:nvSpPr>
              <p:cNvPr id="15" name="四角形: 角を丸くする 14">
                <a:extLst>
                  <a:ext uri="{FF2B5EF4-FFF2-40B4-BE49-F238E27FC236}">
                    <a16:creationId xmlns:a16="http://schemas.microsoft.com/office/drawing/2014/main" id="{D90F165B-1B2B-BF39-3F20-795B72BB3F5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11191" y="714614"/>
                <a:ext cx="2491233" cy="1662689"/>
              </a:xfrm>
              <a:prstGeom prst="roundRect">
                <a:avLst>
                  <a:gd name="adj" fmla="val 19549"/>
                </a:avLst>
              </a:prstGeom>
              <a:blipFill>
                <a:blip r:embed="rId8"/>
                <a:stretch>
                  <a:fillRect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四角形: 角を丸くする 15">
                <a:extLst>
                  <a:ext uri="{FF2B5EF4-FFF2-40B4-BE49-F238E27FC236}">
                    <a16:creationId xmlns:a16="http://schemas.microsoft.com/office/drawing/2014/main" id="{0590728F-35F7-B7C7-7586-D9ED64154183}"/>
                  </a:ext>
                </a:extLst>
              </p:cNvPr>
              <p:cNvSpPr/>
              <p:nvPr/>
            </p:nvSpPr>
            <p:spPr>
              <a:xfrm>
                <a:off x="8811191" y="2496797"/>
                <a:ext cx="2491233" cy="1543529"/>
              </a:xfrm>
              <a:prstGeom prst="roundRect">
                <a:avLst>
                  <a:gd name="adj" fmla="val 20978"/>
                </a:avLst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ja-JP" altLang="en-US" b="1" dirty="0">
                    <a:solidFill>
                      <a:schemeClr val="tx1"/>
                    </a:solidFill>
                    <a:ea typeface="Meiryo UI" panose="020B0604030504040204" pitchFamily="50" charset="-128"/>
                  </a:rPr>
                  <a:t>遠隔空間</a:t>
                </a:r>
                <a:r>
                  <a:rPr lang="en-US" altLang="ja-JP" b="1" dirty="0">
                    <a:solidFill>
                      <a:schemeClr val="tx1"/>
                    </a:solidFill>
                    <a:ea typeface="Meiryo UI" panose="020B0604030504040204" pitchFamily="50" charset="-128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ja-JP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Meiryo UI" panose="020B0604030504040204" pitchFamily="50" charset="-128"/>
                      </a:rPr>
                      <m:t>𝜷</m:t>
                    </m:r>
                  </m:oMath>
                </a14:m>
                <a:endParaRPr kumimoji="1" lang="ja-JP" altLang="en-US" b="1" dirty="0">
                  <a:solidFill>
                    <a:schemeClr val="tx1"/>
                  </a:solidFill>
                  <a:ea typeface="Meiryo UI" panose="020B0604030504040204" pitchFamily="50" charset="-128"/>
                </a:endParaRPr>
              </a:p>
            </p:txBody>
          </p:sp>
        </mc:Choice>
        <mc:Fallback xmlns="">
          <p:sp>
            <p:nvSpPr>
              <p:cNvPr id="16" name="四角形: 角を丸くする 15">
                <a:extLst>
                  <a:ext uri="{FF2B5EF4-FFF2-40B4-BE49-F238E27FC236}">
                    <a16:creationId xmlns:a16="http://schemas.microsoft.com/office/drawing/2014/main" id="{0590728F-35F7-B7C7-7586-D9ED641541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11191" y="2496797"/>
                <a:ext cx="2491233" cy="1543529"/>
              </a:xfrm>
              <a:prstGeom prst="roundRect">
                <a:avLst>
                  <a:gd name="adj" fmla="val 20978"/>
                </a:avLst>
              </a:prstGeom>
              <a:blipFill>
                <a:blip r:embed="rId9"/>
                <a:stretch>
                  <a:fillRect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グラフィックス 16" descr="落葉樹 単色塗りつぶし">
            <a:extLst>
              <a:ext uri="{FF2B5EF4-FFF2-40B4-BE49-F238E27FC236}">
                <a16:creationId xmlns:a16="http://schemas.microsoft.com/office/drawing/2014/main" id="{3D8F3C8F-5D6A-D655-1B2A-55B3C2CD92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861777" y="3327823"/>
            <a:ext cx="761619" cy="761619"/>
          </a:xfrm>
          <a:prstGeom prst="rect">
            <a:avLst/>
          </a:prstGeom>
        </p:spPr>
      </p:pic>
      <p:pic>
        <p:nvPicPr>
          <p:cNvPr id="18" name="グラフィックス 17" descr="都市 単色塗りつぶし">
            <a:extLst>
              <a:ext uri="{FF2B5EF4-FFF2-40B4-BE49-F238E27FC236}">
                <a16:creationId xmlns:a16="http://schemas.microsoft.com/office/drawing/2014/main" id="{58CC3AE9-2EC8-2B8C-D94E-627A033EA63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211122" y="1598266"/>
            <a:ext cx="651438" cy="932067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921CA707-5947-DE85-56CE-0A093A909C6B}"/>
              </a:ext>
            </a:extLst>
          </p:cNvPr>
          <p:cNvSpPr txBox="1"/>
          <p:nvPr/>
        </p:nvSpPr>
        <p:spPr>
          <a:xfrm>
            <a:off x="9661436" y="1270935"/>
            <a:ext cx="13126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100" b="1" dirty="0"/>
              <a:t>単眼全方位映像</a:t>
            </a:r>
            <a:endParaRPr kumimoji="1" lang="ja-JP" altLang="en-US" sz="1100" b="1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A6F9625-95D4-DC23-8AB3-A7147DDC426B}"/>
              </a:ext>
            </a:extLst>
          </p:cNvPr>
          <p:cNvSpPr txBox="1"/>
          <p:nvPr/>
        </p:nvSpPr>
        <p:spPr>
          <a:xfrm>
            <a:off x="9246260" y="3017282"/>
            <a:ext cx="16409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100" b="1" dirty="0"/>
              <a:t>単眼全方位映像</a:t>
            </a:r>
          </a:p>
        </p:txBody>
      </p:sp>
      <p:cxnSp>
        <p:nvCxnSpPr>
          <p:cNvPr id="21" name="コネクタ: カギ線 20">
            <a:extLst>
              <a:ext uri="{FF2B5EF4-FFF2-40B4-BE49-F238E27FC236}">
                <a16:creationId xmlns:a16="http://schemas.microsoft.com/office/drawing/2014/main" id="{9A831E2E-80F7-F784-DF1E-51DF8BB73B7D}"/>
              </a:ext>
            </a:extLst>
          </p:cNvPr>
          <p:cNvCxnSpPr>
            <a:cxnSpLocks/>
            <a:stCxn id="19" idx="1"/>
            <a:endCxn id="27" idx="3"/>
          </p:cNvCxnSpPr>
          <p:nvPr/>
        </p:nvCxnSpPr>
        <p:spPr>
          <a:xfrm rot="10800000">
            <a:off x="7862734" y="1049660"/>
            <a:ext cx="1798703" cy="352081"/>
          </a:xfrm>
          <a:prstGeom prst="bentConnector3">
            <a:avLst>
              <a:gd name="adj1" fmla="val 50000"/>
            </a:avLst>
          </a:prstGeom>
          <a:ln w="38100">
            <a:solidFill>
              <a:srgbClr val="D29E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コネクタ: カギ線 21">
            <a:extLst>
              <a:ext uri="{FF2B5EF4-FFF2-40B4-BE49-F238E27FC236}">
                <a16:creationId xmlns:a16="http://schemas.microsoft.com/office/drawing/2014/main" id="{7F55BA17-BC4E-D196-27AE-C39691E74EE1}"/>
              </a:ext>
            </a:extLst>
          </p:cNvPr>
          <p:cNvCxnSpPr>
            <a:cxnSpLocks/>
            <a:stCxn id="20" idx="1"/>
            <a:endCxn id="27" idx="3"/>
          </p:cNvCxnSpPr>
          <p:nvPr/>
        </p:nvCxnSpPr>
        <p:spPr>
          <a:xfrm rot="10800000">
            <a:off x="7862734" y="1049659"/>
            <a:ext cx="1383527" cy="2098428"/>
          </a:xfrm>
          <a:prstGeom prst="bentConnector3">
            <a:avLst>
              <a:gd name="adj1" fmla="val 59442"/>
            </a:avLst>
          </a:prstGeom>
          <a:ln w="38100">
            <a:solidFill>
              <a:srgbClr val="D29E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コネクタ: カギ線 22">
            <a:extLst>
              <a:ext uri="{FF2B5EF4-FFF2-40B4-BE49-F238E27FC236}">
                <a16:creationId xmlns:a16="http://schemas.microsoft.com/office/drawing/2014/main" id="{0E254360-D32B-E86C-EC3F-B528ACC880DE}"/>
              </a:ext>
            </a:extLst>
          </p:cNvPr>
          <p:cNvCxnSpPr>
            <a:cxnSpLocks/>
            <a:stCxn id="27" idx="1"/>
            <a:endCxn id="11" idx="3"/>
          </p:cNvCxnSpPr>
          <p:nvPr/>
        </p:nvCxnSpPr>
        <p:spPr>
          <a:xfrm rot="10800000" flipV="1">
            <a:off x="5006843" y="1049659"/>
            <a:ext cx="881499" cy="513860"/>
          </a:xfrm>
          <a:prstGeom prst="bentConnector3">
            <a:avLst>
              <a:gd name="adj1" fmla="val 66568"/>
            </a:avLst>
          </a:prstGeom>
          <a:ln w="38100">
            <a:solidFill>
              <a:srgbClr val="D29E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コネクタ: カギ線 23">
            <a:extLst>
              <a:ext uri="{FF2B5EF4-FFF2-40B4-BE49-F238E27FC236}">
                <a16:creationId xmlns:a16="http://schemas.microsoft.com/office/drawing/2014/main" id="{90ADE72A-378D-B2A3-B6F5-A1AD6C60AB2C}"/>
              </a:ext>
            </a:extLst>
          </p:cNvPr>
          <p:cNvCxnSpPr>
            <a:cxnSpLocks/>
            <a:stCxn id="27" idx="1"/>
            <a:endCxn id="12" idx="3"/>
          </p:cNvCxnSpPr>
          <p:nvPr/>
        </p:nvCxnSpPr>
        <p:spPr>
          <a:xfrm rot="10800000" flipV="1">
            <a:off x="5011871" y="1049658"/>
            <a:ext cx="876470" cy="1347749"/>
          </a:xfrm>
          <a:prstGeom prst="bentConnector3">
            <a:avLst>
              <a:gd name="adj1" fmla="val 66663"/>
            </a:avLst>
          </a:prstGeom>
          <a:ln w="38100">
            <a:solidFill>
              <a:srgbClr val="D29E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四角形: 角を丸くする 24">
            <a:extLst>
              <a:ext uri="{FF2B5EF4-FFF2-40B4-BE49-F238E27FC236}">
                <a16:creationId xmlns:a16="http://schemas.microsoft.com/office/drawing/2014/main" id="{A1D3F34C-75BD-F774-5999-970376CE8F6A}"/>
              </a:ext>
            </a:extLst>
          </p:cNvPr>
          <p:cNvSpPr/>
          <p:nvPr/>
        </p:nvSpPr>
        <p:spPr>
          <a:xfrm>
            <a:off x="1030669" y="745330"/>
            <a:ext cx="4531207" cy="3173025"/>
          </a:xfrm>
          <a:prstGeom prst="roundRect">
            <a:avLst>
              <a:gd name="adj" fmla="val 3523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ja-JP" altLang="en-US" b="1" dirty="0">
                <a:solidFill>
                  <a:schemeClr val="tx1"/>
                </a:solidFill>
                <a:ea typeface="Meiryo UI" panose="020B0604030504040204" pitchFamily="50" charset="-128"/>
              </a:rPr>
              <a:t>ローカル</a:t>
            </a:r>
            <a:r>
              <a:rPr kumimoji="1" lang="ja-JP" altLang="en-US" b="1" dirty="0">
                <a:solidFill>
                  <a:schemeClr val="tx1"/>
                </a:solidFill>
                <a:ea typeface="Meiryo UI" panose="020B0604030504040204" pitchFamily="50" charset="-128"/>
              </a:rPr>
              <a:t>空間</a:t>
            </a:r>
          </a:p>
        </p:txBody>
      </p:sp>
      <p:sp>
        <p:nvSpPr>
          <p:cNvPr id="26" name="四角形: 角を丸くする 25">
            <a:extLst>
              <a:ext uri="{FF2B5EF4-FFF2-40B4-BE49-F238E27FC236}">
                <a16:creationId xmlns:a16="http://schemas.microsoft.com/office/drawing/2014/main" id="{24EB8ADB-AEDB-4FFB-76F9-4B41B03E69CF}"/>
              </a:ext>
            </a:extLst>
          </p:cNvPr>
          <p:cNvSpPr/>
          <p:nvPr/>
        </p:nvSpPr>
        <p:spPr>
          <a:xfrm>
            <a:off x="1617669" y="1775065"/>
            <a:ext cx="1809197" cy="354943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ja-JP" altLang="en-US" sz="1600" b="1" dirty="0">
                <a:solidFill>
                  <a:schemeClr val="tx1"/>
                </a:solidFill>
                <a:ea typeface="Meiryo UI" panose="020B0604030504040204" pitchFamily="50" charset="-128"/>
              </a:rPr>
              <a:t>映像提示手法</a:t>
            </a:r>
            <a:endParaRPr kumimoji="1" lang="en-US" altLang="ja-JP" sz="1600" b="1" dirty="0">
              <a:solidFill>
                <a:schemeClr val="tx1"/>
              </a:solidFill>
              <a:ea typeface="Meiryo UI" panose="020B0604030504040204" pitchFamily="50" charset="-128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AA5E6FB-B7AE-BD93-0980-460856F918F4}"/>
              </a:ext>
            </a:extLst>
          </p:cNvPr>
          <p:cNvSpPr/>
          <p:nvPr/>
        </p:nvSpPr>
        <p:spPr>
          <a:xfrm>
            <a:off x="5888341" y="888459"/>
            <a:ext cx="1974392" cy="3223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メディアチャネル</a:t>
            </a:r>
            <a:endParaRPr kumimoji="1" lang="en-US" altLang="ja-JP" sz="1400" b="1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</p:txBody>
      </p:sp>
      <p:cxnSp>
        <p:nvCxnSpPr>
          <p:cNvPr id="28" name="コネクタ: カギ線 27">
            <a:extLst>
              <a:ext uri="{FF2B5EF4-FFF2-40B4-BE49-F238E27FC236}">
                <a16:creationId xmlns:a16="http://schemas.microsoft.com/office/drawing/2014/main" id="{1D66AD0F-21FF-E1D2-12D3-E12D9F68C079}"/>
              </a:ext>
            </a:extLst>
          </p:cNvPr>
          <p:cNvCxnSpPr>
            <a:cxnSpLocks/>
            <a:stCxn id="12" idx="1"/>
            <a:endCxn id="26" idx="3"/>
          </p:cNvCxnSpPr>
          <p:nvPr/>
        </p:nvCxnSpPr>
        <p:spPr>
          <a:xfrm rot="10800000">
            <a:off x="3426866" y="1952538"/>
            <a:ext cx="515408" cy="444871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コネクタ: カギ線 28">
            <a:extLst>
              <a:ext uri="{FF2B5EF4-FFF2-40B4-BE49-F238E27FC236}">
                <a16:creationId xmlns:a16="http://schemas.microsoft.com/office/drawing/2014/main" id="{DDC793E1-43FE-A0AD-1303-E36C4033CCFD}"/>
              </a:ext>
            </a:extLst>
          </p:cNvPr>
          <p:cNvCxnSpPr>
            <a:cxnSpLocks/>
            <a:stCxn id="11" idx="1"/>
            <a:endCxn id="26" idx="3"/>
          </p:cNvCxnSpPr>
          <p:nvPr/>
        </p:nvCxnSpPr>
        <p:spPr>
          <a:xfrm rot="10800000" flipV="1">
            <a:off x="3426867" y="1563519"/>
            <a:ext cx="510379" cy="389018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3CBDE560-5A09-C85A-1D31-ED8BB54255ED}"/>
                  </a:ext>
                </a:extLst>
              </p:cNvPr>
              <p:cNvSpPr txBox="1"/>
              <p:nvPr/>
            </p:nvSpPr>
            <p:spPr>
              <a:xfrm>
                <a:off x="8189198" y="293966"/>
                <a:ext cx="166147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en-US" altLang="ja-JP" b="1" i="1" smtClean="0">
                        <a:solidFill>
                          <a:srgbClr val="D29E00"/>
                        </a:solidFill>
                        <a:latin typeface="Cambria Math" panose="02040503050406030204" pitchFamily="18" charset="0"/>
                      </a:rPr>
                      <m:t>𝟑𝟔𝟎</m:t>
                    </m:r>
                  </m:oMath>
                </a14:m>
                <a:r>
                  <a:rPr kumimoji="1" lang="en-US" altLang="ja-JP" b="1" dirty="0">
                    <a:solidFill>
                      <a:srgbClr val="D29E00"/>
                    </a:solidFill>
                    <a:ea typeface="Meiryo UI" panose="020B0604030504040204" pitchFamily="50" charset="-128"/>
                  </a:rPr>
                  <a:t>° Video</a:t>
                </a:r>
              </a:p>
            </p:txBody>
          </p:sp>
        </mc:Choice>
        <mc:Fallback xmlns=""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3CBDE560-5A09-C85A-1D31-ED8BB54255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9198" y="293966"/>
                <a:ext cx="1661472" cy="369332"/>
              </a:xfrm>
              <a:prstGeom prst="rect">
                <a:avLst/>
              </a:prstGeom>
              <a:blipFill>
                <a:blip r:embed="rId14"/>
                <a:stretch>
                  <a:fillRect t="-14754" b="-2786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1" name="グラフィックス 30">
            <a:extLst>
              <a:ext uri="{FF2B5EF4-FFF2-40B4-BE49-F238E27FC236}">
                <a16:creationId xmlns:a16="http://schemas.microsoft.com/office/drawing/2014/main" id="{2C43EFF3-F320-CE6F-8AD2-B2B5EE6669A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307256" y="2178260"/>
            <a:ext cx="855737" cy="1755063"/>
          </a:xfrm>
          <a:prstGeom prst="rect">
            <a:avLst/>
          </a:prstGeom>
        </p:spPr>
      </p:pic>
      <p:cxnSp>
        <p:nvCxnSpPr>
          <p:cNvPr id="32" name="コネクタ: カギ線 31">
            <a:extLst>
              <a:ext uri="{FF2B5EF4-FFF2-40B4-BE49-F238E27FC236}">
                <a16:creationId xmlns:a16="http://schemas.microsoft.com/office/drawing/2014/main" id="{689F925B-31DC-97C2-FE95-AD67816F0846}"/>
              </a:ext>
            </a:extLst>
          </p:cNvPr>
          <p:cNvCxnSpPr>
            <a:cxnSpLocks/>
            <a:stCxn id="26" idx="2"/>
            <a:endCxn id="43" idx="0"/>
          </p:cNvCxnSpPr>
          <p:nvPr/>
        </p:nvCxnSpPr>
        <p:spPr>
          <a:xfrm rot="5400000">
            <a:off x="2003855" y="1821781"/>
            <a:ext cx="210186" cy="826641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コネクタ: カギ線 32">
            <a:extLst>
              <a:ext uri="{FF2B5EF4-FFF2-40B4-BE49-F238E27FC236}">
                <a16:creationId xmlns:a16="http://schemas.microsoft.com/office/drawing/2014/main" id="{AD88B646-0FA0-9D23-C444-04044D4B638F}"/>
              </a:ext>
            </a:extLst>
          </p:cNvPr>
          <p:cNvCxnSpPr>
            <a:cxnSpLocks/>
            <a:stCxn id="34" idx="3"/>
            <a:endCxn id="14" idx="1"/>
          </p:cNvCxnSpPr>
          <p:nvPr/>
        </p:nvCxnSpPr>
        <p:spPr>
          <a:xfrm>
            <a:off x="7856212" y="1627533"/>
            <a:ext cx="1534261" cy="280437"/>
          </a:xfrm>
          <a:prstGeom prst="bentConnector3">
            <a:avLst>
              <a:gd name="adj1" fmla="val 55108"/>
            </a:avLst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8AC489C2-DA39-F95A-260F-0AE199E0D210}"/>
              </a:ext>
            </a:extLst>
          </p:cNvPr>
          <p:cNvSpPr/>
          <p:nvPr/>
        </p:nvSpPr>
        <p:spPr>
          <a:xfrm>
            <a:off x="5881820" y="1387218"/>
            <a:ext cx="1974392" cy="4806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データチャネル</a:t>
            </a:r>
            <a:endParaRPr kumimoji="1" lang="en-US" altLang="ja-JP" sz="1400" b="1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</p:txBody>
      </p:sp>
      <p:cxnSp>
        <p:nvCxnSpPr>
          <p:cNvPr id="35" name="コネクタ: カギ線 34">
            <a:extLst>
              <a:ext uri="{FF2B5EF4-FFF2-40B4-BE49-F238E27FC236}">
                <a16:creationId xmlns:a16="http://schemas.microsoft.com/office/drawing/2014/main" id="{29708125-2C68-DD73-6AE4-4EEDBD467D50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1653907" y="1627533"/>
            <a:ext cx="4227913" cy="1227066"/>
          </a:xfrm>
          <a:prstGeom prst="bentConnector3">
            <a:avLst>
              <a:gd name="adj1" fmla="val 88106"/>
            </a:avLst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コネクタ: カギ線 35">
            <a:extLst>
              <a:ext uri="{FF2B5EF4-FFF2-40B4-BE49-F238E27FC236}">
                <a16:creationId xmlns:a16="http://schemas.microsoft.com/office/drawing/2014/main" id="{4FABEDC7-CB0C-5545-3897-38B4344B3782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2069083" y="1718972"/>
            <a:ext cx="3819258" cy="1887957"/>
          </a:xfrm>
          <a:prstGeom prst="bentConnector3">
            <a:avLst>
              <a:gd name="adj1" fmla="val 88535"/>
            </a:avLst>
          </a:prstGeom>
          <a:ln w="38100">
            <a:solidFill>
              <a:schemeClr val="accent1"/>
            </a:solidFill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コネクタ: カギ線 36">
            <a:extLst>
              <a:ext uri="{FF2B5EF4-FFF2-40B4-BE49-F238E27FC236}">
                <a16:creationId xmlns:a16="http://schemas.microsoft.com/office/drawing/2014/main" id="{BBE61C04-AC15-C08C-E002-A3D2E65F762C}"/>
              </a:ext>
            </a:extLst>
          </p:cNvPr>
          <p:cNvCxnSpPr>
            <a:cxnSpLocks/>
            <a:stCxn id="8" idx="3"/>
            <a:endCxn id="6" idx="1"/>
          </p:cNvCxnSpPr>
          <p:nvPr/>
        </p:nvCxnSpPr>
        <p:spPr>
          <a:xfrm>
            <a:off x="7862733" y="1718972"/>
            <a:ext cx="1503667" cy="383509"/>
          </a:xfrm>
          <a:prstGeom prst="bentConnector3">
            <a:avLst>
              <a:gd name="adj1" fmla="val 46525"/>
            </a:avLst>
          </a:prstGeom>
          <a:ln w="38100">
            <a:solidFill>
              <a:schemeClr val="accent1"/>
            </a:solidFill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コネクタ: カギ線 37">
            <a:extLst>
              <a:ext uri="{FF2B5EF4-FFF2-40B4-BE49-F238E27FC236}">
                <a16:creationId xmlns:a16="http://schemas.microsoft.com/office/drawing/2014/main" id="{175A8034-F770-7AD5-9EFA-95B666610056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7862733" y="1718972"/>
            <a:ext cx="1081417" cy="2104469"/>
          </a:xfrm>
          <a:prstGeom prst="bentConnector3">
            <a:avLst>
              <a:gd name="adj1" fmla="val 27452"/>
            </a:avLst>
          </a:prstGeom>
          <a:ln w="38100">
            <a:solidFill>
              <a:schemeClr val="accent1"/>
            </a:solidFill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6141756A-D90E-AAE3-345C-ECF3D85EE9AE}"/>
              </a:ext>
            </a:extLst>
          </p:cNvPr>
          <p:cNvSpPr txBox="1"/>
          <p:nvPr/>
        </p:nvSpPr>
        <p:spPr>
          <a:xfrm>
            <a:off x="1993478" y="2580086"/>
            <a:ext cx="16223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b="1" dirty="0">
                <a:solidFill>
                  <a:srgbClr val="FF0000"/>
                </a:solidFill>
              </a:rPr>
              <a:t>Joystick </a:t>
            </a:r>
            <a:r>
              <a:rPr kumimoji="1" lang="ja-JP" altLang="en-US" sz="1600" b="1" dirty="0">
                <a:solidFill>
                  <a:srgbClr val="FF0000"/>
                </a:solidFill>
              </a:rPr>
              <a:t>操作</a:t>
            </a:r>
          </a:p>
        </p:txBody>
      </p:sp>
      <p:cxnSp>
        <p:nvCxnSpPr>
          <p:cNvPr id="40" name="コネクタ: カギ線 39">
            <a:extLst>
              <a:ext uri="{FF2B5EF4-FFF2-40B4-BE49-F238E27FC236}">
                <a16:creationId xmlns:a16="http://schemas.microsoft.com/office/drawing/2014/main" id="{E39E2712-5AD1-75DF-8E78-0A9616B7BF46}"/>
              </a:ext>
            </a:extLst>
          </p:cNvPr>
          <p:cNvCxnSpPr>
            <a:cxnSpLocks/>
            <a:stCxn id="34" idx="3"/>
            <a:endCxn id="13" idx="1"/>
          </p:cNvCxnSpPr>
          <p:nvPr/>
        </p:nvCxnSpPr>
        <p:spPr>
          <a:xfrm>
            <a:off x="7856212" y="1627533"/>
            <a:ext cx="1143466" cy="2018036"/>
          </a:xfrm>
          <a:prstGeom prst="bentConnector3">
            <a:avLst>
              <a:gd name="adj1" fmla="val 39338"/>
            </a:avLst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95EA22A3-EB21-B158-E1D8-DCCB48A1FC5A}"/>
              </a:ext>
            </a:extLst>
          </p:cNvPr>
          <p:cNvSpPr txBox="1"/>
          <p:nvPr/>
        </p:nvSpPr>
        <p:spPr>
          <a:xfrm>
            <a:off x="3050378" y="3299472"/>
            <a:ext cx="128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chemeClr val="accent1"/>
                </a:solidFill>
              </a:rPr>
              <a:t>身体感覚</a:t>
            </a:r>
            <a:endParaRPr kumimoji="1" lang="ja-JP" alt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485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3CD9B-F217-DE4B-BA08-1172B8137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568F06-F089-489B-DBF6-A29FF329F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VRSJ 2023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7D01C7E-EE81-3C16-1A4F-149C29578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47" name="コンテンツ プレースホルダー 2">
            <a:extLst>
              <a:ext uri="{FF2B5EF4-FFF2-40B4-BE49-F238E27FC236}">
                <a16:creationId xmlns:a16="http://schemas.microsoft.com/office/drawing/2014/main" id="{7D1F929B-EB5F-22F7-F9C6-6491A2E1C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480" y="645888"/>
            <a:ext cx="10711543" cy="27222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500" b="1" dirty="0"/>
              <a:t>多重身体に関する仮説</a:t>
            </a:r>
            <a:endParaRPr lang="en-US" altLang="ja-JP" sz="3500" b="1" dirty="0"/>
          </a:p>
          <a:p>
            <a:r>
              <a:rPr lang="ja-JP" altLang="en-US" sz="2400" dirty="0"/>
              <a:t>知覚的な主観視点を２箇所にするためには知覚事象の</a:t>
            </a:r>
            <a:r>
              <a:rPr lang="ja-JP" altLang="en-US" sz="2400" b="1" dirty="0"/>
              <a:t>時間的多重</a:t>
            </a:r>
            <a:r>
              <a:rPr lang="ja-JP" altLang="en-US" sz="2400" dirty="0"/>
              <a:t>または</a:t>
            </a:r>
            <a:br>
              <a:rPr lang="en-US" altLang="ja-JP" sz="2400" dirty="0"/>
            </a:br>
            <a:r>
              <a:rPr lang="ja-JP" altLang="en-US" sz="2400" b="1" dirty="0"/>
              <a:t>空間的多重</a:t>
            </a:r>
            <a:r>
              <a:rPr lang="ja-JP" altLang="en-US" sz="2400" dirty="0"/>
              <a:t>を行うことが必要である．</a:t>
            </a:r>
            <a:endParaRPr lang="en-US" altLang="ja-JP" sz="2400" dirty="0"/>
          </a:p>
          <a:p>
            <a:r>
              <a:rPr lang="ja-JP" altLang="en-US" sz="2400" dirty="0"/>
              <a:t>２重化の場合，２つの認知空間（記憶空間）が維持された状態になる．</a:t>
            </a:r>
            <a:endParaRPr lang="en-US" altLang="ja-JP" sz="2400" dirty="0"/>
          </a:p>
          <a:p>
            <a:r>
              <a:rPr lang="ja-JP" altLang="en-US" sz="2400" dirty="0"/>
              <a:t>このとき，知覚主体としての</a:t>
            </a:r>
            <a:r>
              <a:rPr lang="ja-JP" altLang="en-US" sz="2400" b="1" dirty="0"/>
              <a:t>自己の身体が２重化</a:t>
            </a:r>
            <a:r>
              <a:rPr lang="ja-JP" altLang="en-US" sz="2400" dirty="0"/>
              <a:t>されて（</a:t>
            </a:r>
            <a:r>
              <a:rPr lang="ja-JP" altLang="en-US" sz="2400" b="1" dirty="0"/>
              <a:t>２重身体</a:t>
            </a:r>
            <a:r>
              <a:rPr lang="ja-JP" altLang="en-US" sz="2400" dirty="0"/>
              <a:t>），</a:t>
            </a:r>
            <a:br>
              <a:rPr lang="en-US" altLang="ja-JP" sz="2400" dirty="0"/>
            </a:br>
            <a:r>
              <a:rPr lang="ja-JP" altLang="en-US" sz="2400" dirty="0"/>
              <a:t>空間の中に定位される態様について調査するため，以下の認知形式を仮定</a:t>
            </a:r>
            <a:endParaRPr kumimoji="1" lang="en-US" altLang="ja-JP" sz="2400" dirty="0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FC4F0262-6A3F-BE94-DD7A-13C49BE7E9F1}"/>
              </a:ext>
            </a:extLst>
          </p:cNvPr>
          <p:cNvSpPr txBox="1"/>
          <p:nvPr/>
        </p:nvSpPr>
        <p:spPr>
          <a:xfrm>
            <a:off x="75759" y="5995595"/>
            <a:ext cx="4573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 b="1" dirty="0">
                <a:solidFill>
                  <a:schemeClr val="accent4">
                    <a:lumMod val="75000"/>
                  </a:schemeClr>
                </a:solidFill>
              </a:rPr>
              <a:t>分身で２箇所に存在する認知形式</a:t>
            </a: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C6EE9435-AEF4-E7F7-BEE9-A84FCEAFC4EE}"/>
              </a:ext>
            </a:extLst>
          </p:cNvPr>
          <p:cNvSpPr txBox="1"/>
          <p:nvPr/>
        </p:nvSpPr>
        <p:spPr>
          <a:xfrm>
            <a:off x="4572856" y="5988277"/>
            <a:ext cx="7089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chemeClr val="accent1"/>
                </a:solidFill>
              </a:rPr>
              <a:t>１つの身体で２つの空間が融合した空間に存在する認知形式</a:t>
            </a:r>
            <a:endParaRPr kumimoji="1" lang="ja-JP" altLang="en-US" sz="2000" b="1" dirty="0">
              <a:solidFill>
                <a:schemeClr val="accent1"/>
              </a:solidFill>
            </a:endParaRPr>
          </a:p>
        </p:txBody>
      </p:sp>
      <p:pic>
        <p:nvPicPr>
          <p:cNvPr id="50" name="グラフィックス 49" descr="男性 枠線">
            <a:extLst>
              <a:ext uri="{FF2B5EF4-FFF2-40B4-BE49-F238E27FC236}">
                <a16:creationId xmlns:a16="http://schemas.microsoft.com/office/drawing/2014/main" id="{240BF5DC-376B-9031-C309-B997A1D13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9315" y="5103967"/>
            <a:ext cx="1168324" cy="75171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1" name="四角形: 角を丸くする 50">
                <a:extLst>
                  <a:ext uri="{FF2B5EF4-FFF2-40B4-BE49-F238E27FC236}">
                    <a16:creationId xmlns:a16="http://schemas.microsoft.com/office/drawing/2014/main" id="{64ECF1C7-1E89-668B-ED19-471A5C9200E3}"/>
                  </a:ext>
                </a:extLst>
              </p:cNvPr>
              <p:cNvSpPr/>
              <p:nvPr/>
            </p:nvSpPr>
            <p:spPr>
              <a:xfrm>
                <a:off x="2526527" y="3470966"/>
                <a:ext cx="2122234" cy="1215960"/>
              </a:xfrm>
              <a:prstGeom prst="roundRect">
                <a:avLst>
                  <a:gd name="adj" fmla="val 19549"/>
                </a:avLst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ja-JP" altLang="en-US" sz="1600" b="1" dirty="0">
                    <a:solidFill>
                      <a:schemeClr val="tx1"/>
                    </a:solidFill>
                    <a:ea typeface="Meiryo UI" panose="020B0604030504040204" pitchFamily="50" charset="-128"/>
                  </a:rPr>
                  <a:t>遠隔空間</a:t>
                </a:r>
                <a:r>
                  <a:rPr kumimoji="1" lang="en-US" altLang="ja-JP" sz="1600" b="1" dirty="0">
                    <a:solidFill>
                      <a:schemeClr val="tx1"/>
                    </a:solidFill>
                    <a:ea typeface="Meiryo UI" panose="020B0604030504040204" pitchFamily="50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ja-JP" sz="16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𝜶</m:t>
                    </m:r>
                  </m:oMath>
                </a14:m>
                <a:endParaRPr kumimoji="1" lang="ja-JP" altLang="en-US" sz="1600" b="1" dirty="0">
                  <a:solidFill>
                    <a:schemeClr val="tx1"/>
                  </a:solidFill>
                  <a:ea typeface="Meiryo UI" panose="020B0604030504040204" pitchFamily="50" charset="-128"/>
                </a:endParaRPr>
              </a:p>
            </p:txBody>
          </p:sp>
        </mc:Choice>
        <mc:Fallback xmlns="">
          <p:sp>
            <p:nvSpPr>
              <p:cNvPr id="51" name="四角形: 角を丸くする 50">
                <a:extLst>
                  <a:ext uri="{FF2B5EF4-FFF2-40B4-BE49-F238E27FC236}">
                    <a16:creationId xmlns:a16="http://schemas.microsoft.com/office/drawing/2014/main" id="{64ECF1C7-1E89-668B-ED19-471A5C9200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6527" y="3470966"/>
                <a:ext cx="2122234" cy="1215960"/>
              </a:xfrm>
              <a:prstGeom prst="roundRect">
                <a:avLst>
                  <a:gd name="adj" fmla="val 19549"/>
                </a:avLst>
              </a:prstGeom>
              <a:blipFill>
                <a:blip r:embed="rId4"/>
                <a:stretch>
                  <a:fillRect/>
                </a:stretch>
              </a:blipFill>
              <a:ln w="38100">
                <a:solidFill>
                  <a:schemeClr val="accent2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テキスト ボックス 51">
                <a:extLst>
                  <a:ext uri="{FF2B5EF4-FFF2-40B4-BE49-F238E27FC236}">
                    <a16:creationId xmlns:a16="http://schemas.microsoft.com/office/drawing/2014/main" id="{78766CE8-46A4-2434-AA9A-71CA2A3CED26}"/>
                  </a:ext>
                </a:extLst>
              </p:cNvPr>
              <p:cNvSpPr txBox="1"/>
              <p:nvPr/>
            </p:nvSpPr>
            <p:spPr>
              <a:xfrm>
                <a:off x="2800537" y="3819872"/>
                <a:ext cx="139845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600" b="1" dirty="0">
                    <a:ea typeface="Meiryo UI" panose="020B0604030504040204" pitchFamily="50" charset="-128"/>
                  </a:rPr>
                  <a:t>アバター</a:t>
                </a:r>
                <a:r>
                  <a:rPr kumimoji="1" lang="en-US" altLang="ja-JP" sz="1600" b="1" dirty="0">
                    <a:ea typeface="Meiryo UI" panose="020B0604030504040204" pitchFamily="50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ja-JP" sz="1600" b="1" i="1" smtClean="0">
                        <a:latin typeface="Cambria Math" panose="02040503050406030204" pitchFamily="18" charset="0"/>
                      </a:rPr>
                      <m:t>𝜶</m:t>
                    </m:r>
                  </m:oMath>
                </a14:m>
                <a:endParaRPr kumimoji="1" lang="ja-JP" altLang="en-US" sz="1600" b="1" dirty="0">
                  <a:ea typeface="Meiryo UI" panose="020B0604030504040204" pitchFamily="50" charset="-128"/>
                </a:endParaRPr>
              </a:p>
            </p:txBody>
          </p:sp>
        </mc:Choice>
        <mc:Fallback xmlns="">
          <p:sp>
            <p:nvSpPr>
              <p:cNvPr id="52" name="テキスト ボックス 51">
                <a:extLst>
                  <a:ext uri="{FF2B5EF4-FFF2-40B4-BE49-F238E27FC236}">
                    <a16:creationId xmlns:a16="http://schemas.microsoft.com/office/drawing/2014/main" id="{78766CE8-46A4-2434-AA9A-71CA2A3CED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0537" y="3819872"/>
                <a:ext cx="1398456" cy="338554"/>
              </a:xfrm>
              <a:prstGeom prst="rect">
                <a:avLst/>
              </a:prstGeom>
              <a:blipFill>
                <a:blip r:embed="rId5"/>
                <a:stretch>
                  <a:fillRect l="-2174" t="-10909" b="-1818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4CA00637-50A3-F4FC-09E3-9E0C431DBD07}"/>
                  </a:ext>
                </a:extLst>
              </p:cNvPr>
              <p:cNvSpPr txBox="1"/>
              <p:nvPr/>
            </p:nvSpPr>
            <p:spPr>
              <a:xfrm>
                <a:off x="2807227" y="5049543"/>
                <a:ext cx="120814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600" b="1" dirty="0">
                    <a:ea typeface="Meiryo UI" panose="020B0604030504040204" pitchFamily="50" charset="-128"/>
                  </a:rPr>
                  <a:t>アバター</a:t>
                </a:r>
                <a:r>
                  <a:rPr kumimoji="1" lang="en-US" altLang="ja-JP" sz="1600" b="1" dirty="0">
                    <a:ea typeface="Meiryo UI" panose="020B0604030504040204" pitchFamily="50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ja-JP" sz="1600" b="1" i="1" smtClean="0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endParaRPr kumimoji="1" lang="ja-JP" altLang="en-US" sz="1600" b="1" dirty="0">
                  <a:ea typeface="Meiryo UI" panose="020B0604030504040204" pitchFamily="50" charset="-128"/>
                </a:endParaRPr>
              </a:p>
            </p:txBody>
          </p:sp>
        </mc:Choice>
        <mc:Fallback xmlns=""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4CA00637-50A3-F4FC-09E3-9E0C431DBD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7227" y="5049543"/>
                <a:ext cx="1208149" cy="338554"/>
              </a:xfrm>
              <a:prstGeom prst="rect">
                <a:avLst/>
              </a:prstGeom>
              <a:blipFill>
                <a:blip r:embed="rId6"/>
                <a:stretch>
                  <a:fillRect l="-3030" t="-10714" b="-1607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四角形: 角を丸くする 53">
                <a:extLst>
                  <a:ext uri="{FF2B5EF4-FFF2-40B4-BE49-F238E27FC236}">
                    <a16:creationId xmlns:a16="http://schemas.microsoft.com/office/drawing/2014/main" id="{5AA0E3D0-FAB0-DA92-460B-4B169E595A97}"/>
                  </a:ext>
                </a:extLst>
              </p:cNvPr>
              <p:cNvSpPr/>
              <p:nvPr/>
            </p:nvSpPr>
            <p:spPr>
              <a:xfrm>
                <a:off x="2533164" y="4751052"/>
                <a:ext cx="2062421" cy="1132182"/>
              </a:xfrm>
              <a:prstGeom prst="roundRect">
                <a:avLst>
                  <a:gd name="adj" fmla="val 20978"/>
                </a:avLst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ja-JP" altLang="en-US" sz="1600" b="1" dirty="0">
                    <a:solidFill>
                      <a:schemeClr val="tx1"/>
                    </a:solidFill>
                    <a:ea typeface="Meiryo UI" panose="020B0604030504040204" pitchFamily="50" charset="-128"/>
                  </a:rPr>
                  <a:t>遠隔空間</a:t>
                </a:r>
                <a:r>
                  <a:rPr kumimoji="1" lang="en-US" altLang="ja-JP" sz="1600" b="1" dirty="0">
                    <a:solidFill>
                      <a:schemeClr val="tx1"/>
                    </a:solidFill>
                    <a:ea typeface="Meiryo UI" panose="020B0604030504040204" pitchFamily="50" charset="-128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ja-JP" sz="16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endParaRPr kumimoji="1" lang="ja-JP" altLang="en-US" sz="1600" b="1" dirty="0">
                  <a:solidFill>
                    <a:schemeClr val="tx1"/>
                  </a:solidFill>
                  <a:ea typeface="Meiryo UI" panose="020B0604030504040204" pitchFamily="50" charset="-128"/>
                </a:endParaRPr>
              </a:p>
            </p:txBody>
          </p:sp>
        </mc:Choice>
        <mc:Fallback xmlns="">
          <p:sp>
            <p:nvSpPr>
              <p:cNvPr id="54" name="四角形: 角を丸くする 53">
                <a:extLst>
                  <a:ext uri="{FF2B5EF4-FFF2-40B4-BE49-F238E27FC236}">
                    <a16:creationId xmlns:a16="http://schemas.microsoft.com/office/drawing/2014/main" id="{5AA0E3D0-FAB0-DA92-460B-4B169E595A9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3164" y="4751052"/>
                <a:ext cx="2062421" cy="1132182"/>
              </a:xfrm>
              <a:prstGeom prst="roundRect">
                <a:avLst>
                  <a:gd name="adj" fmla="val 20978"/>
                </a:avLst>
              </a:prstGeom>
              <a:blipFill>
                <a:blip r:embed="rId7"/>
                <a:stretch>
                  <a:fillRect/>
                </a:stretch>
              </a:blipFill>
              <a:ln w="38100">
                <a:solidFill>
                  <a:schemeClr val="accent6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D6CA97AB-57D5-9599-6DB1-D7D772EC94F8}"/>
              </a:ext>
            </a:extLst>
          </p:cNvPr>
          <p:cNvSpPr txBox="1"/>
          <p:nvPr/>
        </p:nvSpPr>
        <p:spPr>
          <a:xfrm>
            <a:off x="590014" y="5539188"/>
            <a:ext cx="829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ea typeface="Meiryo UI" panose="020B0604030504040204" pitchFamily="50" charset="-128"/>
              </a:rPr>
              <a:t>体験者</a:t>
            </a:r>
            <a:endParaRPr kumimoji="1" lang="ja-JP" altLang="en-US" sz="1600" b="1" dirty="0">
              <a:ea typeface="Meiryo UI" panose="020B0604030504040204" pitchFamily="50" charset="-128"/>
            </a:endParaRPr>
          </a:p>
        </p:txBody>
      </p:sp>
      <p:sp>
        <p:nvSpPr>
          <p:cNvPr id="56" name="四角形: 角を丸くする 55">
            <a:extLst>
              <a:ext uri="{FF2B5EF4-FFF2-40B4-BE49-F238E27FC236}">
                <a16:creationId xmlns:a16="http://schemas.microsoft.com/office/drawing/2014/main" id="{A991BA46-F496-E866-FF45-6B3F958C12CF}"/>
              </a:ext>
            </a:extLst>
          </p:cNvPr>
          <p:cNvSpPr/>
          <p:nvPr/>
        </p:nvSpPr>
        <p:spPr>
          <a:xfrm>
            <a:off x="578314" y="4520449"/>
            <a:ext cx="1640502" cy="1382785"/>
          </a:xfrm>
          <a:prstGeom prst="roundRect">
            <a:avLst>
              <a:gd name="adj" fmla="val 7655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ja-JP" altLang="en-US" sz="1600" b="1" dirty="0">
                <a:solidFill>
                  <a:schemeClr val="tx1"/>
                </a:solidFill>
                <a:ea typeface="Meiryo UI" panose="020B0604030504040204" pitchFamily="50" charset="-128"/>
              </a:rPr>
              <a:t>ローカル空間</a:t>
            </a: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E9AA56C-7E10-BF1C-339B-D6977A0738C9}"/>
              </a:ext>
            </a:extLst>
          </p:cNvPr>
          <p:cNvGrpSpPr/>
          <p:nvPr/>
        </p:nvGrpSpPr>
        <p:grpSpPr>
          <a:xfrm>
            <a:off x="1210841" y="4930368"/>
            <a:ext cx="581088" cy="264560"/>
            <a:chOff x="748187" y="154621"/>
            <a:chExt cx="1260872" cy="354702"/>
          </a:xfrm>
          <a:solidFill>
            <a:srgbClr val="FFFFFF"/>
          </a:solidFill>
        </p:grpSpPr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7AF1022D-0599-4689-6C5B-6D2333012C54}"/>
                </a:ext>
              </a:extLst>
            </p:cNvPr>
            <p:cNvSpPr txBox="1"/>
            <p:nvPr/>
          </p:nvSpPr>
          <p:spPr>
            <a:xfrm>
              <a:off x="748187" y="154621"/>
              <a:ext cx="1260872" cy="33011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000" b="1" dirty="0"/>
                <a:t>HMD</a:t>
              </a:r>
              <a:endParaRPr kumimoji="1" lang="ja-JP" altLang="en-US" sz="1000" b="1" dirty="0"/>
            </a:p>
          </p:txBody>
        </p:sp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2A199462-1E99-1137-A0FC-C1738EB935AC}"/>
                </a:ext>
              </a:extLst>
            </p:cNvPr>
            <p:cNvCxnSpPr/>
            <p:nvPr/>
          </p:nvCxnSpPr>
          <p:spPr>
            <a:xfrm>
              <a:off x="834174" y="177551"/>
              <a:ext cx="1110035" cy="0"/>
            </a:xfrm>
            <a:prstGeom prst="lin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線コネクタ 59">
              <a:extLst>
                <a:ext uri="{FF2B5EF4-FFF2-40B4-BE49-F238E27FC236}">
                  <a16:creationId xmlns:a16="http://schemas.microsoft.com/office/drawing/2014/main" id="{35E87723-59C4-231B-E96D-82E95C71E612}"/>
                </a:ext>
              </a:extLst>
            </p:cNvPr>
            <p:cNvCxnSpPr>
              <a:cxnSpLocks/>
            </p:cNvCxnSpPr>
            <p:nvPr/>
          </p:nvCxnSpPr>
          <p:spPr>
            <a:xfrm>
              <a:off x="842723" y="177551"/>
              <a:ext cx="0" cy="319595"/>
            </a:xfrm>
            <a:prstGeom prst="lin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C969E729-0119-6FEA-2A50-F08FAA731D71}"/>
                </a:ext>
              </a:extLst>
            </p:cNvPr>
            <p:cNvCxnSpPr>
              <a:cxnSpLocks/>
            </p:cNvCxnSpPr>
            <p:nvPr/>
          </p:nvCxnSpPr>
          <p:spPr>
            <a:xfrm>
              <a:off x="1925468" y="177550"/>
              <a:ext cx="0" cy="319595"/>
            </a:xfrm>
            <a:prstGeom prst="lin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コネクタ 61">
              <a:extLst>
                <a:ext uri="{FF2B5EF4-FFF2-40B4-BE49-F238E27FC236}">
                  <a16:creationId xmlns:a16="http://schemas.microsoft.com/office/drawing/2014/main" id="{D1B43961-BE3E-A736-84B6-6F9AC32E7BB9}"/>
                </a:ext>
              </a:extLst>
            </p:cNvPr>
            <p:cNvCxnSpPr>
              <a:cxnSpLocks/>
            </p:cNvCxnSpPr>
            <p:nvPr/>
          </p:nvCxnSpPr>
          <p:spPr>
            <a:xfrm>
              <a:off x="1476210" y="497145"/>
              <a:ext cx="467999" cy="0"/>
            </a:xfrm>
            <a:prstGeom prst="lin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コネクタ 62">
              <a:extLst>
                <a:ext uri="{FF2B5EF4-FFF2-40B4-BE49-F238E27FC236}">
                  <a16:creationId xmlns:a16="http://schemas.microsoft.com/office/drawing/2014/main" id="{1C9F2FDD-9A5E-F423-35CD-85B4887B4984}"/>
                </a:ext>
              </a:extLst>
            </p:cNvPr>
            <p:cNvCxnSpPr>
              <a:cxnSpLocks/>
            </p:cNvCxnSpPr>
            <p:nvPr/>
          </p:nvCxnSpPr>
          <p:spPr>
            <a:xfrm>
              <a:off x="834174" y="497145"/>
              <a:ext cx="467999" cy="0"/>
            </a:xfrm>
            <a:prstGeom prst="lin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線コネクタ 63">
              <a:extLst>
                <a:ext uri="{FF2B5EF4-FFF2-40B4-BE49-F238E27FC236}">
                  <a16:creationId xmlns:a16="http://schemas.microsoft.com/office/drawing/2014/main" id="{7B2703C9-989D-EE93-A71D-44C4D89CF07C}"/>
                </a:ext>
              </a:extLst>
            </p:cNvPr>
            <p:cNvCxnSpPr>
              <a:cxnSpLocks/>
            </p:cNvCxnSpPr>
            <p:nvPr/>
          </p:nvCxnSpPr>
          <p:spPr>
            <a:xfrm>
              <a:off x="1378623" y="429082"/>
              <a:ext cx="109508" cy="80241"/>
            </a:xfrm>
            <a:prstGeom prst="lin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コネクタ 64">
              <a:extLst>
                <a:ext uri="{FF2B5EF4-FFF2-40B4-BE49-F238E27FC236}">
                  <a16:creationId xmlns:a16="http://schemas.microsoft.com/office/drawing/2014/main" id="{E9A8EC62-29EC-91DE-009B-1665B0F98C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91762" y="430400"/>
              <a:ext cx="108000" cy="72000"/>
            </a:xfrm>
            <a:prstGeom prst="lin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6" name="グラフィックス 65" descr="落葉樹 単色塗りつぶし">
            <a:extLst>
              <a:ext uri="{FF2B5EF4-FFF2-40B4-BE49-F238E27FC236}">
                <a16:creationId xmlns:a16="http://schemas.microsoft.com/office/drawing/2014/main" id="{500B93D5-6D5A-FBEE-5A57-667A59BA1D4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85888" y="5376051"/>
            <a:ext cx="549829" cy="549829"/>
          </a:xfrm>
          <a:prstGeom prst="rect">
            <a:avLst/>
          </a:prstGeom>
        </p:spPr>
      </p:pic>
      <p:pic>
        <p:nvPicPr>
          <p:cNvPr id="67" name="グラフィックス 66" descr="都市 単色塗りつぶし">
            <a:extLst>
              <a:ext uri="{FF2B5EF4-FFF2-40B4-BE49-F238E27FC236}">
                <a16:creationId xmlns:a16="http://schemas.microsoft.com/office/drawing/2014/main" id="{06B059AF-5BDF-568A-4DA6-1075B99E28D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34620" y="4075920"/>
            <a:ext cx="620481" cy="751878"/>
          </a:xfrm>
          <a:prstGeom prst="rect">
            <a:avLst/>
          </a:prstGeom>
        </p:spPr>
      </p:pic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09F82212-3C68-0168-412E-406967508602}"/>
              </a:ext>
            </a:extLst>
          </p:cNvPr>
          <p:cNvCxnSpPr>
            <a:cxnSpLocks/>
          </p:cNvCxnSpPr>
          <p:nvPr/>
        </p:nvCxnSpPr>
        <p:spPr>
          <a:xfrm flipV="1">
            <a:off x="1796449" y="4415044"/>
            <a:ext cx="1027400" cy="126021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97106050-F047-0D0F-3E53-B91FCF378BCD}"/>
              </a:ext>
            </a:extLst>
          </p:cNvPr>
          <p:cNvCxnSpPr>
            <a:cxnSpLocks/>
          </p:cNvCxnSpPr>
          <p:nvPr/>
        </p:nvCxnSpPr>
        <p:spPr>
          <a:xfrm>
            <a:off x="1783841" y="5650965"/>
            <a:ext cx="1032559" cy="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グラフィックス 69" descr="ロボット 単色塗りつぶし">
            <a:extLst>
              <a:ext uri="{FF2B5EF4-FFF2-40B4-BE49-F238E27FC236}">
                <a16:creationId xmlns:a16="http://schemas.microsoft.com/office/drawing/2014/main" id="{37EF6DC2-3A90-3858-4354-D8371F99E3F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706550" y="4024006"/>
            <a:ext cx="793584" cy="711437"/>
          </a:xfrm>
          <a:prstGeom prst="rect">
            <a:avLst/>
          </a:prstGeom>
        </p:spPr>
      </p:pic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3FC5EF92-43E4-77F5-4437-A34BD227F4A3}"/>
              </a:ext>
            </a:extLst>
          </p:cNvPr>
          <p:cNvGrpSpPr/>
          <p:nvPr/>
        </p:nvGrpSpPr>
        <p:grpSpPr>
          <a:xfrm>
            <a:off x="5256795" y="3328799"/>
            <a:ext cx="5616207" cy="2593273"/>
            <a:chOff x="5446476" y="3305209"/>
            <a:chExt cx="5616207" cy="2593273"/>
          </a:xfrm>
        </p:grpSpPr>
        <p:pic>
          <p:nvPicPr>
            <p:cNvPr id="72" name="グラフィックス 71" descr="男性 枠線">
              <a:extLst>
                <a:ext uri="{FF2B5EF4-FFF2-40B4-BE49-F238E27FC236}">
                  <a16:creationId xmlns:a16="http://schemas.microsoft.com/office/drawing/2014/main" id="{A8960184-80F7-56A7-7E43-5A114EBC7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6026971" y="5138648"/>
              <a:ext cx="851357" cy="702338"/>
            </a:xfrm>
            <a:prstGeom prst="rect">
              <a:avLst/>
            </a:prstGeom>
          </p:spPr>
        </p:pic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AD3D5D36-3BA7-E959-223C-A155BA926909}"/>
                </a:ext>
              </a:extLst>
            </p:cNvPr>
            <p:cNvSpPr txBox="1"/>
            <p:nvPr/>
          </p:nvSpPr>
          <p:spPr>
            <a:xfrm>
              <a:off x="5631879" y="5534491"/>
              <a:ext cx="9143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600" b="1" dirty="0">
                  <a:latin typeface="Meiryo UI" panose="020B0604030504040204" pitchFamily="50" charset="-128"/>
                  <a:ea typeface="Meiryo UI" panose="020B0604030504040204" pitchFamily="50" charset="-128"/>
                </a:rPr>
                <a:t>体験</a:t>
              </a:r>
              <a:r>
                <a:rPr kumimoji="1" lang="ja-JP" altLang="en-US" sz="1600" b="1" dirty="0">
                  <a:latin typeface="Meiryo UI" panose="020B0604030504040204" pitchFamily="50" charset="-128"/>
                  <a:ea typeface="Meiryo UI" panose="020B0604030504040204" pitchFamily="50" charset="-128"/>
                </a:rPr>
                <a:t>者</a:t>
              </a:r>
            </a:p>
          </p:txBody>
        </p:sp>
        <p:sp>
          <p:nvSpPr>
            <p:cNvPr id="74" name="四角形: 角を丸くする 73">
              <a:extLst>
                <a:ext uri="{FF2B5EF4-FFF2-40B4-BE49-F238E27FC236}">
                  <a16:creationId xmlns:a16="http://schemas.microsoft.com/office/drawing/2014/main" id="{E6524B0D-844A-FFCE-ACEE-ACD30C00982F}"/>
                </a:ext>
              </a:extLst>
            </p:cNvPr>
            <p:cNvSpPr/>
            <p:nvPr/>
          </p:nvSpPr>
          <p:spPr>
            <a:xfrm>
              <a:off x="5446476" y="4480699"/>
              <a:ext cx="1477313" cy="1360286"/>
            </a:xfrm>
            <a:prstGeom prst="roundRect">
              <a:avLst>
                <a:gd name="adj" fmla="val 7655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ja-JP" altLang="en-US" sz="1600" b="1" dirty="0">
                  <a:solidFill>
                    <a:schemeClr val="tx1"/>
                  </a:solidFill>
                  <a:latin typeface="+mj-ea"/>
                  <a:ea typeface="+mj-ea"/>
                </a:rPr>
                <a:t>ローカル空間</a:t>
              </a:r>
              <a:endParaRPr kumimoji="1" lang="ja-JP" altLang="en-US" sz="1600" b="1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6FD735AB-F371-D7BC-E8B6-21DDB8875EBE}"/>
                </a:ext>
              </a:extLst>
            </p:cNvPr>
            <p:cNvGrpSpPr/>
            <p:nvPr/>
          </p:nvGrpSpPr>
          <p:grpSpPr>
            <a:xfrm>
              <a:off x="6184083" y="4966189"/>
              <a:ext cx="529696" cy="258583"/>
              <a:chOff x="834173" y="158146"/>
              <a:chExt cx="1110037" cy="351178"/>
            </a:xfrm>
            <a:solidFill>
              <a:schemeClr val="bg1"/>
            </a:solidFill>
          </p:grpSpPr>
          <p:sp>
            <p:nvSpPr>
              <p:cNvPr id="90" name="テキスト ボックス 89">
                <a:extLst>
                  <a:ext uri="{FF2B5EF4-FFF2-40B4-BE49-F238E27FC236}">
                    <a16:creationId xmlns:a16="http://schemas.microsoft.com/office/drawing/2014/main" id="{454FC2D3-12CD-9913-06B7-A1D6F386334C}"/>
                  </a:ext>
                </a:extLst>
              </p:cNvPr>
              <p:cNvSpPr txBox="1"/>
              <p:nvPr/>
            </p:nvSpPr>
            <p:spPr>
              <a:xfrm>
                <a:off x="873814" y="158146"/>
                <a:ext cx="1057944" cy="334389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000" b="1" dirty="0"/>
                  <a:t>HMD</a:t>
                </a:r>
                <a:endParaRPr kumimoji="1" lang="ja-JP" altLang="en-US" sz="1000" b="1" dirty="0"/>
              </a:p>
            </p:txBody>
          </p: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6524FF4E-AB0C-5682-E803-723369A55031}"/>
                  </a:ext>
                </a:extLst>
              </p:cNvPr>
              <p:cNvCxnSpPr/>
              <p:nvPr/>
            </p:nvCxnSpPr>
            <p:spPr>
              <a:xfrm>
                <a:off x="834173" y="177553"/>
                <a:ext cx="1110037" cy="0"/>
              </a:xfrm>
              <a:prstGeom prst="lin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線コネクタ 91">
                <a:extLst>
                  <a:ext uri="{FF2B5EF4-FFF2-40B4-BE49-F238E27FC236}">
                    <a16:creationId xmlns:a16="http://schemas.microsoft.com/office/drawing/2014/main" id="{53A009E5-A018-98F2-BD70-1E9C0805DC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2722" y="177553"/>
                <a:ext cx="0" cy="319597"/>
              </a:xfrm>
              <a:prstGeom prst="lin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コネクタ 92">
                <a:extLst>
                  <a:ext uri="{FF2B5EF4-FFF2-40B4-BE49-F238E27FC236}">
                    <a16:creationId xmlns:a16="http://schemas.microsoft.com/office/drawing/2014/main" id="{5D2B139D-65CB-7D99-60F1-41CFC76645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25469" y="177552"/>
                <a:ext cx="0" cy="319597"/>
              </a:xfrm>
              <a:prstGeom prst="lin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線コネクタ 93">
                <a:extLst>
                  <a:ext uri="{FF2B5EF4-FFF2-40B4-BE49-F238E27FC236}">
                    <a16:creationId xmlns:a16="http://schemas.microsoft.com/office/drawing/2014/main" id="{7B80C119-D2B3-F2EC-E34E-420ED871F1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57469" y="497149"/>
                <a:ext cx="468000" cy="0"/>
              </a:xfrm>
              <a:prstGeom prst="lin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線コネクタ 94">
                <a:extLst>
                  <a:ext uri="{FF2B5EF4-FFF2-40B4-BE49-F238E27FC236}">
                    <a16:creationId xmlns:a16="http://schemas.microsoft.com/office/drawing/2014/main" id="{E9F67A45-8C59-B8E4-12A7-20838DD1F0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4173" y="497149"/>
                <a:ext cx="468000" cy="0"/>
              </a:xfrm>
              <a:prstGeom prst="lin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9D26F578-7003-D738-B27E-1EB4FB54D2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8621" y="429083"/>
                <a:ext cx="109509" cy="80241"/>
              </a:xfrm>
              <a:prstGeom prst="lin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線コネクタ 96">
                <a:extLst>
                  <a:ext uri="{FF2B5EF4-FFF2-40B4-BE49-F238E27FC236}">
                    <a16:creationId xmlns:a16="http://schemas.microsoft.com/office/drawing/2014/main" id="{DBEC2EF2-6CB1-0170-8FAF-42CACD19FF6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91762" y="430400"/>
                <a:ext cx="108000" cy="72000"/>
              </a:xfrm>
              <a:prstGeom prst="lin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四角形: 角を丸くする 75">
                  <a:extLst>
                    <a:ext uri="{FF2B5EF4-FFF2-40B4-BE49-F238E27FC236}">
                      <a16:creationId xmlns:a16="http://schemas.microsoft.com/office/drawing/2014/main" id="{268BF873-4E75-8658-55AC-B525F3F95006}"/>
                    </a:ext>
                  </a:extLst>
                </p:cNvPr>
                <p:cNvSpPr/>
                <p:nvPr/>
              </p:nvSpPr>
              <p:spPr>
                <a:xfrm>
                  <a:off x="9268559" y="3305209"/>
                  <a:ext cx="1794124" cy="1246565"/>
                </a:xfrm>
                <a:prstGeom prst="roundRect">
                  <a:avLst>
                    <a:gd name="adj" fmla="val 17712"/>
                  </a:avLst>
                </a:prstGeom>
                <a:noFill/>
                <a:ln w="381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kumimoji="1" lang="ja-JP" altLang="en-US" sz="1600" b="1" dirty="0">
                      <a:solidFill>
                        <a:schemeClr val="tx1"/>
                      </a:solidFill>
                      <a:latin typeface="+mn-ea"/>
                    </a:rPr>
                    <a:t>遠隔空間</a:t>
                  </a:r>
                  <a:r>
                    <a:rPr kumimoji="1" lang="en-US" altLang="ja-JP" sz="1600" b="1" dirty="0">
                      <a:solidFill>
                        <a:schemeClr val="tx1"/>
                      </a:solidFill>
                      <a:latin typeface="Meiryo UI" panose="020B0604030504040204" pitchFamily="50" charset="-128"/>
                      <a:ea typeface="Meiryo UI" panose="020B0604030504040204" pitchFamily="50" charset="-128"/>
                    </a:rPr>
                    <a:t> </a:t>
                  </a:r>
                  <a14:m>
                    <m:oMath xmlns:m="http://schemas.openxmlformats.org/officeDocument/2006/math">
                      <m:r>
                        <a:rPr kumimoji="1" lang="en-US" altLang="ja-JP" sz="16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𝜶</m:t>
                      </m:r>
                    </m:oMath>
                  </a14:m>
                  <a:endParaRPr kumimoji="1" lang="ja-JP" altLang="en-US" sz="1600" b="1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</a:endParaRPr>
                </a:p>
              </p:txBody>
            </p:sp>
          </mc:Choice>
          <mc:Fallback xmlns="">
            <p:sp>
              <p:nvSpPr>
                <p:cNvPr id="102" name="四角形: 角を丸くする 101">
                  <a:extLst>
                    <a:ext uri="{FF2B5EF4-FFF2-40B4-BE49-F238E27FC236}">
                      <a16:creationId xmlns:a16="http://schemas.microsoft.com/office/drawing/2014/main" id="{364EF7FF-C635-C8CC-C631-8B699080342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268559" y="3305209"/>
                  <a:ext cx="1794124" cy="1246565"/>
                </a:xfrm>
                <a:prstGeom prst="roundRect">
                  <a:avLst>
                    <a:gd name="adj" fmla="val 17712"/>
                  </a:avLst>
                </a:prstGeom>
                <a:blipFill>
                  <a:blip r:embed="rId16"/>
                  <a:stretch>
                    <a:fillRect/>
                  </a:stretch>
                </a:blipFill>
                <a:ln w="38100">
                  <a:solidFill>
                    <a:schemeClr val="accent2"/>
                  </a:solidFill>
                </a:ln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77" name="グラフィックス 76" descr="落葉樹 単色塗りつぶし">
              <a:extLst>
                <a:ext uri="{FF2B5EF4-FFF2-40B4-BE49-F238E27FC236}">
                  <a16:creationId xmlns:a16="http://schemas.microsoft.com/office/drawing/2014/main" id="{69D0BE6C-5AE0-95F1-7199-5401EE2758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197382" y="5332230"/>
              <a:ext cx="496009" cy="496009"/>
            </a:xfrm>
            <a:prstGeom prst="rect">
              <a:avLst/>
            </a:prstGeom>
          </p:spPr>
        </p:pic>
        <p:sp>
          <p:nvSpPr>
            <p:cNvPr id="78" name="四角形: 角を丸くする 77">
              <a:extLst>
                <a:ext uri="{FF2B5EF4-FFF2-40B4-BE49-F238E27FC236}">
                  <a16:creationId xmlns:a16="http://schemas.microsoft.com/office/drawing/2014/main" id="{76A4B77E-6403-B304-83ED-EB39B870F068}"/>
                </a:ext>
              </a:extLst>
            </p:cNvPr>
            <p:cNvSpPr/>
            <p:nvPr/>
          </p:nvSpPr>
          <p:spPr>
            <a:xfrm>
              <a:off x="7329975" y="4645116"/>
              <a:ext cx="1551207" cy="1102311"/>
            </a:xfrm>
            <a:prstGeom prst="roundRect">
              <a:avLst>
                <a:gd name="adj" fmla="val 17712"/>
              </a:avLst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kumimoji="1" lang="ja-JP" altLang="en-US" sz="1600" b="1" dirty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四角形: 角を丸くする 78">
                  <a:extLst>
                    <a:ext uri="{FF2B5EF4-FFF2-40B4-BE49-F238E27FC236}">
                      <a16:creationId xmlns:a16="http://schemas.microsoft.com/office/drawing/2014/main" id="{6E38A265-A9EF-B4D5-827A-B40C237B4C3E}"/>
                    </a:ext>
                  </a:extLst>
                </p:cNvPr>
                <p:cNvSpPr/>
                <p:nvPr/>
              </p:nvSpPr>
              <p:spPr>
                <a:xfrm>
                  <a:off x="9306557" y="4684322"/>
                  <a:ext cx="1735174" cy="1182998"/>
                </a:xfrm>
                <a:prstGeom prst="roundRect">
                  <a:avLst>
                    <a:gd name="adj" fmla="val 11474"/>
                  </a:avLst>
                </a:prstGeom>
                <a:noFill/>
                <a:ln w="381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ja-JP" altLang="en-US" sz="1600" b="1" dirty="0">
                      <a:solidFill>
                        <a:schemeClr val="tx1"/>
                      </a:solidFill>
                      <a:latin typeface="Meiryo UI" panose="020B0604030504040204" pitchFamily="50" charset="-128"/>
                      <a:ea typeface="Meiryo UI" panose="020B0604030504040204" pitchFamily="50" charset="-128"/>
                    </a:rPr>
                    <a:t>遠隔空間</a:t>
                  </a:r>
                  <a:r>
                    <a:rPr kumimoji="1" lang="en-US" altLang="ja-JP" sz="1600" b="1" dirty="0">
                      <a:solidFill>
                        <a:schemeClr val="tx1"/>
                      </a:solidFill>
                      <a:latin typeface="Meiryo UI" panose="020B0604030504040204" pitchFamily="50" charset="-128"/>
                      <a:ea typeface="Meiryo UI" panose="020B0604030504040204" pitchFamily="50" charset="-128"/>
                    </a:rPr>
                    <a:t> </a:t>
                  </a:r>
                  <a14:m>
                    <m:oMath xmlns:m="http://schemas.openxmlformats.org/officeDocument/2006/math">
                      <m:r>
                        <a:rPr kumimoji="1" lang="en-US" altLang="ja-JP" sz="16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𝜷</m:t>
                      </m:r>
                    </m:oMath>
                  </a14:m>
                  <a:endParaRPr kumimoji="1" lang="ja-JP" altLang="en-US" sz="1600" b="1" dirty="0">
                    <a:solidFill>
                      <a:schemeClr val="tx1"/>
                    </a:solidFill>
                    <a:latin typeface="Meiryo UI" panose="020B0604030504040204" pitchFamily="50" charset="-128"/>
                    <a:ea typeface="Meiryo UI" panose="020B0604030504040204" pitchFamily="50" charset="-128"/>
                  </a:endParaRPr>
                </a:p>
              </p:txBody>
            </p:sp>
          </mc:Choice>
          <mc:Fallback xmlns="">
            <p:sp>
              <p:nvSpPr>
                <p:cNvPr id="105" name="四角形: 角を丸くする 104">
                  <a:extLst>
                    <a:ext uri="{FF2B5EF4-FFF2-40B4-BE49-F238E27FC236}">
                      <a16:creationId xmlns:a16="http://schemas.microsoft.com/office/drawing/2014/main" id="{6B8A9326-A776-EBB5-BBA7-4307B03BC49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06557" y="4684322"/>
                  <a:ext cx="1735174" cy="1182998"/>
                </a:xfrm>
                <a:prstGeom prst="roundRect">
                  <a:avLst>
                    <a:gd name="adj" fmla="val 11474"/>
                  </a:avLst>
                </a:prstGeom>
                <a:blipFill>
                  <a:blip r:embed="rId17"/>
                  <a:stretch>
                    <a:fillRect/>
                  </a:stretch>
                </a:blipFill>
                <a:ln w="38100">
                  <a:solidFill>
                    <a:schemeClr val="accent6"/>
                  </a:solidFill>
                </a:ln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80" name="グラフィックス 79" descr="都市 単色塗りつぶし">
              <a:extLst>
                <a:ext uri="{FF2B5EF4-FFF2-40B4-BE49-F238E27FC236}">
                  <a16:creationId xmlns:a16="http://schemas.microsoft.com/office/drawing/2014/main" id="{50369813-6CBB-3031-ADBF-24EB575054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9458539" y="3936073"/>
              <a:ext cx="581663" cy="704840"/>
            </a:xfrm>
            <a:prstGeom prst="rect">
              <a:avLst/>
            </a:prstGeom>
          </p:spPr>
        </p:pic>
        <p:sp>
          <p:nvSpPr>
            <p:cNvPr id="81" name="四角形: 角を丸くする 80">
              <a:extLst>
                <a:ext uri="{FF2B5EF4-FFF2-40B4-BE49-F238E27FC236}">
                  <a16:creationId xmlns:a16="http://schemas.microsoft.com/office/drawing/2014/main" id="{FDD66D77-13B5-EA41-0507-84C144ECD848}"/>
                </a:ext>
              </a:extLst>
            </p:cNvPr>
            <p:cNvSpPr/>
            <p:nvPr/>
          </p:nvSpPr>
          <p:spPr>
            <a:xfrm>
              <a:off x="7243404" y="4585753"/>
              <a:ext cx="1559451" cy="1102311"/>
            </a:xfrm>
            <a:prstGeom prst="roundRect">
              <a:avLst>
                <a:gd name="adj" fmla="val 11474"/>
              </a:avLst>
            </a:prstGeom>
            <a:noFill/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kumimoji="1" lang="ja-JP" altLang="en-US" sz="1200" b="1" dirty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82" name="四角形: 角を丸くする 81">
              <a:extLst>
                <a:ext uri="{FF2B5EF4-FFF2-40B4-BE49-F238E27FC236}">
                  <a16:creationId xmlns:a16="http://schemas.microsoft.com/office/drawing/2014/main" id="{1323E6D3-AFFC-11E0-155C-5F9C9306FF65}"/>
                </a:ext>
              </a:extLst>
            </p:cNvPr>
            <p:cNvSpPr/>
            <p:nvPr/>
          </p:nvSpPr>
          <p:spPr>
            <a:xfrm>
              <a:off x="7101997" y="4147392"/>
              <a:ext cx="1976582" cy="1691727"/>
            </a:xfrm>
            <a:prstGeom prst="roundRect">
              <a:avLst>
                <a:gd name="adj" fmla="val 13512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ja-JP" altLang="en-US" sz="1600" b="1" dirty="0">
                  <a:solidFill>
                    <a:schemeClr val="tx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サイバー空間</a:t>
              </a:r>
            </a:p>
          </p:txBody>
        </p:sp>
        <p:pic>
          <p:nvPicPr>
            <p:cNvPr id="83" name="グラフィックス 82" descr="落葉樹 単色塗りつぶし">
              <a:extLst>
                <a:ext uri="{FF2B5EF4-FFF2-40B4-BE49-F238E27FC236}">
                  <a16:creationId xmlns:a16="http://schemas.microsoft.com/office/drawing/2014/main" id="{193842AB-28DE-3463-B59E-54C94C4059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8307070" y="5198208"/>
              <a:ext cx="469785" cy="469785"/>
            </a:xfrm>
            <a:prstGeom prst="rect">
              <a:avLst/>
            </a:prstGeom>
          </p:spPr>
        </p:pic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5E7E32FF-0A1C-F84A-053B-41165EF536F2}"/>
                </a:ext>
              </a:extLst>
            </p:cNvPr>
            <p:cNvSpPr txBox="1"/>
            <p:nvPr/>
          </p:nvSpPr>
          <p:spPr>
            <a:xfrm>
              <a:off x="7659327" y="4645310"/>
              <a:ext cx="10952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600" b="1" dirty="0"/>
                <a:t>アバター</a:t>
              </a:r>
              <a:endParaRPr kumimoji="1" lang="ja-JP" altLang="en-US" sz="1600" b="1" dirty="0"/>
            </a:p>
          </p:txBody>
        </p:sp>
        <p:pic>
          <p:nvPicPr>
            <p:cNvPr id="85" name="グラフィックス 84" descr="都市 単色塗りつぶし">
              <a:extLst>
                <a:ext uri="{FF2B5EF4-FFF2-40B4-BE49-F238E27FC236}">
                  <a16:creationId xmlns:a16="http://schemas.microsoft.com/office/drawing/2014/main" id="{D5B4C6A7-D3C9-D9E3-A7C0-A947434DB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7395485" y="5089875"/>
              <a:ext cx="527685" cy="639432"/>
            </a:xfrm>
            <a:prstGeom prst="rect">
              <a:avLst/>
            </a:prstGeom>
          </p:spPr>
        </p:pic>
        <p:cxnSp>
          <p:nvCxnSpPr>
            <p:cNvPr id="86" name="直線矢印コネクタ 85">
              <a:extLst>
                <a:ext uri="{FF2B5EF4-FFF2-40B4-BE49-F238E27FC236}">
                  <a16:creationId xmlns:a16="http://schemas.microsoft.com/office/drawing/2014/main" id="{D34A14BE-82B9-DB15-941D-C8761331AAB6}"/>
                </a:ext>
              </a:extLst>
            </p:cNvPr>
            <p:cNvCxnSpPr>
              <a:cxnSpLocks/>
              <a:stCxn id="76" idx="1"/>
            </p:cNvCxnSpPr>
            <p:nvPr/>
          </p:nvCxnSpPr>
          <p:spPr>
            <a:xfrm flipH="1">
              <a:off x="8881182" y="3928492"/>
              <a:ext cx="387377" cy="834007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5A34EA0A-DB82-0F21-DE74-2AFB4A023CA6}"/>
                </a:ext>
              </a:extLst>
            </p:cNvPr>
            <p:cNvCxnSpPr>
              <a:cxnSpLocks/>
              <a:stCxn id="79" idx="1"/>
              <a:endCxn id="81" idx="3"/>
            </p:cNvCxnSpPr>
            <p:nvPr/>
          </p:nvCxnSpPr>
          <p:spPr>
            <a:xfrm flipH="1" flipV="1">
              <a:off x="8802855" y="5136909"/>
              <a:ext cx="503702" cy="138912"/>
            </a:xfrm>
            <a:prstGeom prst="straightConnector1">
              <a:avLst/>
            </a:prstGeom>
            <a:ln w="762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8" name="グラフィックス 87" descr="ロボット 単色塗りつぶし">
              <a:extLst>
                <a:ext uri="{FF2B5EF4-FFF2-40B4-BE49-F238E27FC236}">
                  <a16:creationId xmlns:a16="http://schemas.microsoft.com/office/drawing/2014/main" id="{45846BEF-17B6-BE37-9BF7-3880F6DB0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753954" y="4993255"/>
              <a:ext cx="711437" cy="711437"/>
            </a:xfrm>
            <a:prstGeom prst="rect">
              <a:avLst/>
            </a:prstGeom>
          </p:spPr>
        </p:pic>
        <p:sp>
          <p:nvSpPr>
            <p:cNvPr id="89" name="円弧 88">
              <a:extLst>
                <a:ext uri="{FF2B5EF4-FFF2-40B4-BE49-F238E27FC236}">
                  <a16:creationId xmlns:a16="http://schemas.microsoft.com/office/drawing/2014/main" id="{3C7AE047-C9F4-C209-47AA-F79F27FB0244}"/>
                </a:ext>
              </a:extLst>
            </p:cNvPr>
            <p:cNvSpPr/>
            <p:nvPr/>
          </p:nvSpPr>
          <p:spPr>
            <a:xfrm>
              <a:off x="6595382" y="5032394"/>
              <a:ext cx="1587577" cy="866088"/>
            </a:xfrm>
            <a:prstGeom prst="arc">
              <a:avLst>
                <a:gd name="adj1" fmla="val 11375003"/>
                <a:gd name="adj2" fmla="val 19542314"/>
              </a:avLst>
            </a:prstGeom>
            <a:ln w="762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98" name="グラフィックス 97" descr="ロボット 単色塗りつぶし">
            <a:extLst>
              <a:ext uri="{FF2B5EF4-FFF2-40B4-BE49-F238E27FC236}">
                <a16:creationId xmlns:a16="http://schemas.microsoft.com/office/drawing/2014/main" id="{108313B4-17FE-9688-3E49-DCC40BFCD82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826850" y="5259865"/>
            <a:ext cx="793584" cy="71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86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B61F7D-3743-C8B6-9955-DB4844E83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VRSJ 2023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B79FAC2-021D-5403-9720-77CCBB5DC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6C90BBDE-1B03-3E42-B743-201CC42C8CC6}"/>
              </a:ext>
            </a:extLst>
          </p:cNvPr>
          <p:cNvSpPr txBox="1">
            <a:spLocks/>
          </p:cNvSpPr>
          <p:nvPr/>
        </p:nvSpPr>
        <p:spPr>
          <a:xfrm>
            <a:off x="973973" y="1736278"/>
            <a:ext cx="997805" cy="4028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000" b="1"/>
              <a:t>A</a:t>
            </a:r>
            <a:r>
              <a:rPr lang="ja-JP" altLang="en-US" sz="2000" b="1"/>
              <a:t>条件</a:t>
            </a:r>
            <a:endParaRPr lang="en-US" altLang="ja-JP" sz="2000" b="1" dirty="0"/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51A0F2FF-CB4C-CE77-4978-DBDCD5DBB28B}"/>
              </a:ext>
            </a:extLst>
          </p:cNvPr>
          <p:cNvSpPr txBox="1">
            <a:spLocks/>
          </p:cNvSpPr>
          <p:nvPr/>
        </p:nvSpPr>
        <p:spPr>
          <a:xfrm>
            <a:off x="5299136" y="1736278"/>
            <a:ext cx="1018962" cy="379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2000" b="1" dirty="0"/>
              <a:t>B</a:t>
            </a:r>
            <a:r>
              <a:rPr lang="ja-JP" altLang="en-US" sz="2000" b="1" dirty="0"/>
              <a:t>条件</a:t>
            </a:r>
            <a:endParaRPr lang="en-US" altLang="ja-JP" sz="2000" b="1" dirty="0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45756AE8-2C00-7DEE-37D1-FD9A5ADFC21A}"/>
              </a:ext>
            </a:extLst>
          </p:cNvPr>
          <p:cNvSpPr/>
          <p:nvPr/>
        </p:nvSpPr>
        <p:spPr>
          <a:xfrm>
            <a:off x="460042" y="2069264"/>
            <a:ext cx="588719" cy="5932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pic>
        <p:nvPicPr>
          <p:cNvPr id="8" name="図 7" descr="天井, 屋内, テーブル, 建物 が含まれている画像&#10;&#10;自動的に生成された説明">
            <a:extLst>
              <a:ext uri="{FF2B5EF4-FFF2-40B4-BE49-F238E27FC236}">
                <a16:creationId xmlns:a16="http://schemas.microsoft.com/office/drawing/2014/main" id="{EE5ADA80-4084-F03D-8496-E35C311E7E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7"/>
          <a:stretch/>
        </p:blipFill>
        <p:spPr>
          <a:xfrm>
            <a:off x="1549796" y="2691991"/>
            <a:ext cx="1265315" cy="632658"/>
          </a:xfrm>
          <a:prstGeom prst="rect">
            <a:avLst/>
          </a:prstGeom>
        </p:spPr>
      </p:pic>
      <p:pic>
        <p:nvPicPr>
          <p:cNvPr id="9" name="図 8" descr="屋外, 道路, 草, 自然 が含まれている画像&#10;&#10;自動的に生成された説明">
            <a:extLst>
              <a:ext uri="{FF2B5EF4-FFF2-40B4-BE49-F238E27FC236}">
                <a16:creationId xmlns:a16="http://schemas.microsoft.com/office/drawing/2014/main" id="{6D461720-0538-918C-35B5-6C83A8FC56D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71" y="2691991"/>
            <a:ext cx="1265314" cy="632657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52C24922-EF16-0774-0F77-800F6F1CBDA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047" y1="22900" x2="47917" y2="27100"/>
                        <a14:foregroundMark x1="49219" y1="31543" x2="50716" y2="31543"/>
                        <a14:foregroundMark x1="38994" y1="52605" x2="39714" y2="53955"/>
                        <a14:foregroundMark x1="39193" y1="52637" x2="40039" y2="54736"/>
                        <a14:foregroundMark x1="40169" y1="55420" x2="39800" y2="54313"/>
                        <a14:foregroundMark x1="40560" y1="55469" x2="39937" y2="54280"/>
                        <a14:foregroundMark x1="43945" y1="56592" x2="46484" y2="60742"/>
                        <a14:foregroundMark x1="47721" y1="66260" x2="47721" y2="65039"/>
                        <a14:foregroundMark x1="61523" y1="63867" x2="61458" y2="61377"/>
                        <a14:foregroundMark x1="60883" y1="63751" x2="61719" y2="63721"/>
                        <a14:foregroundMark x1="60634" y1="64069" x2="61784" y2="63379"/>
                        <a14:foregroundMark x1="61784" y1="63330" x2="61784" y2="64111"/>
                        <a14:foregroundMark x1="61719" y1="62207" x2="61979" y2="63818"/>
                        <a14:foregroundMark x1="61914" y1="63965" x2="61914" y2="63965"/>
                        <a14:foregroundMark x1="60818" y1="63971" x2="61589" y2="63721"/>
                        <a14:foregroundMark x1="62631" y1="64611" x2="63329" y2="65239"/>
                        <a14:foregroundMark x1="61589" y1="63672" x2="62648" y2="64626"/>
                        <a14:foregroundMark x1="47070" y1="62451" x2="47331" y2="65381"/>
                        <a14:foregroundMark x1="46484" y1="63135" x2="47135" y2="65381"/>
                        <a14:foregroundMark x1="47005" y1="63477" x2="47266" y2="64502"/>
                        <a14:foregroundMark x1="46354" y1="63184" x2="46745" y2="63672"/>
                        <a14:foregroundMark x1="46940" y1="63281" x2="46289" y2="63379"/>
                        <a14:foregroundMark x1="47461" y1="64014" x2="48307" y2="65967"/>
                        <a14:foregroundMark x1="47852" y1="64258" x2="48307" y2="66846"/>
                        <a14:foregroundMark x1="38542" y1="42383" x2="45052" y2="41113"/>
                        <a14:foregroundMark x1="60742" y1="63916" x2="61198" y2="64258"/>
                        <a14:backgroundMark x1="28581" y1="56104" x2="40430" y2="67920"/>
                        <a14:backgroundMark x1="40430" y1="67920" x2="41602" y2="68457"/>
                        <a14:backgroundMark x1="63525" y1="63100" x2="69596" y2="60400"/>
                        <a14:backgroundMark x1="47852" y1="70068" x2="60487" y2="64450"/>
                        <a14:backgroundMark x1="73698" y1="47363" x2="88346" y2="63525"/>
                        <a14:backgroundMark x1="88346" y1="63525" x2="89063" y2="68164"/>
                        <a14:backgroundMark x1="64258" y1="28564" x2="74609" y2="49854"/>
                        <a14:backgroundMark x1="62044" y1="5566" x2="72135" y2="34326"/>
                        <a14:backgroundMark x1="59896" y1="31641" x2="65560" y2="38574"/>
                        <a14:backgroundMark x1="65560" y1="38574" x2="71289" y2="38623"/>
                        <a14:backgroundMark x1="51693" y1="39502" x2="53516" y2="38037"/>
                        <a14:backgroundMark x1="50065" y1="26611" x2="51107" y2="25244"/>
                        <a14:backgroundMark x1="48112" y1="30029" x2="48698" y2="30078"/>
                        <a14:backgroundMark x1="47591" y1="30127" x2="49089" y2="30322"/>
                        <a14:backgroundMark x1="47135" y1="30176" x2="49609" y2="30176"/>
                        <a14:backgroundMark x1="51237" y1="29395" x2="51302" y2="29590"/>
                        <a14:backgroundMark x1="35352" y1="52295" x2="36458" y2="60986"/>
                        <a14:backgroundMark x1="32292" y1="55664" x2="37695" y2="59033"/>
                        <a14:backgroundMark x1="35221" y1="56689" x2="41862" y2="66211"/>
                        <a14:backgroundMark x1="35091" y1="58643" x2="41602" y2="66943"/>
                        <a14:backgroundMark x1="41667" y1="49707" x2="41471" y2="56689"/>
                        <a14:backgroundMark x1="41471" y1="56689" x2="41471" y2="56689"/>
                        <a14:backgroundMark x1="41211" y1="46777" x2="41992" y2="47021"/>
                        <a14:backgroundMark x1="44596" y1="50732" x2="45964" y2="51318"/>
                        <a14:backgroundMark x1="46029" y1="56396" x2="46680" y2="58008"/>
                        <a14:backgroundMark x1="45443" y1="55225" x2="45768" y2="56445"/>
                        <a14:backgroundMark x1="44922" y1="50977" x2="46419" y2="51318"/>
                        <a14:backgroundMark x1="51693" y1="57422" x2="52214" y2="57373"/>
                        <a14:backgroundMark x1="50260" y1="56934" x2="51497" y2="56982"/>
                        <a14:backgroundMark x1="61849" y1="58301" x2="63672" y2="58301"/>
                        <a14:backgroundMark x1="54688" y1="63330" x2="47526" y2="58691"/>
                        <a14:backgroundMark x1="47526" y1="58691" x2="56706" y2="60107"/>
                        <a14:backgroundMark x1="56706" y1="60107" x2="54622" y2="61426"/>
                        <a14:backgroundMark x1="53255" y1="60889" x2="53190" y2="61377"/>
                        <a14:backgroundMark x1="40169" y1="51953" x2="41081" y2="54004"/>
                        <a14:backgroundMark x1="37500" y1="51563" x2="38346" y2="52588"/>
                        <a14:backgroundMark x1="37956" y1="51611" x2="38411" y2="52734"/>
                        <a14:backgroundMark x1="42708" y1="56396" x2="44661" y2="60400"/>
                        <a14:backgroundMark x1="45052" y1="56152" x2="46745" y2="59375"/>
                        <a14:backgroundMark x1="48185" y1="62507" x2="48574" y2="63752"/>
                        <a14:backgroundMark x1="47786" y1="61230" x2="48151" y2="62397"/>
                        <a14:backgroundMark x1="49349" y1="65186" x2="50326" y2="66699"/>
                        <a14:backgroundMark x1="48958" y1="64697" x2="49609" y2="65576"/>
                        <a14:backgroundMark x1="45638" y1="63965" x2="45768" y2="65723"/>
                        <a14:backgroundMark x1="45443" y1="62451" x2="45768" y2="62988"/>
                        <a14:backgroundMark x1="47721" y1="61328" x2="47982" y2="61719"/>
                        <a14:backgroundMark x1="58724" y1="62744" x2="59766" y2="64844"/>
                        <a14:backgroundMark x1="60221" y1="62158" x2="59701" y2="63916"/>
                        <a14:backgroundMark x1="62500" y1="64990" x2="63021" y2="64795"/>
                        <a14:backgroundMark x1="62174" y1="59912" x2="62500" y2="60352"/>
                        <a14:backgroundMark x1="54427" y1="57373" x2="54427" y2="58105"/>
                        <a14:backgroundMark x1="54427" y1="56885" x2="54622" y2="57617"/>
                        <a14:backgroundMark x1="53581" y1="56055" x2="53060" y2="56348"/>
                        <a14:backgroundMark x1="56836" y1="43945" x2="60091" y2="46533"/>
                        <a14:backgroundMark x1="56706" y1="44141" x2="59245" y2="46143"/>
                        <a14:backgroundMark x1="44466" y1="49023" x2="46810" y2="51221"/>
                        <a14:backgroundMark x1="46029" y1="41357" x2="45703" y2="41113"/>
                        <a14:backgroundMark x1="44010" y1="48730" x2="43880" y2="48145"/>
                        <a14:backgroundMark x1="38932" y1="9521" x2="63281" y2="18652"/>
                        <a14:backgroundMark x1="63281" y1="18652" x2="63672" y2="18994"/>
                        <a14:backgroundMark x1="68945" y1="50684" x2="69401" y2="52002"/>
                        <a14:backgroundMark x1="62174" y1="48291" x2="63672" y2="49072"/>
                        <a14:backgroundMark x1="62305" y1="49316" x2="63932" y2="49170"/>
                        <a14:backgroundMark x1="60026" y1="60547" x2="59440" y2="58691"/>
                        <a14:backgroundMark x1="59505" y1="58301" x2="60417" y2="61035"/>
                        <a14:backgroundMark x1="62826" y1="60742" x2="63672" y2="62646"/>
                        <a14:backgroundMark x1="62630" y1="65771" x2="64909" y2="64697"/>
                        <a14:backgroundMark x1="62305" y1="65430" x2="65169" y2="64697"/>
                        <a14:backgroundMark x1="70052" y1="61035" x2="70833" y2="62402"/>
                        <a14:backgroundMark x1="63346" y1="62549" x2="63672" y2="64209"/>
                        <a14:backgroundMark x1="63281" y1="62695" x2="63672" y2="645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99" t="17977" r="29365" b="29965"/>
          <a:stretch/>
        </p:blipFill>
        <p:spPr>
          <a:xfrm>
            <a:off x="553416" y="2069265"/>
            <a:ext cx="348139" cy="593202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4BF7D8A2-49D3-473C-4220-1821B77463B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288" b="96926" l="10000" r="90000">
                        <a14:foregroundMark x1="35614" y1="58495" x2="35614" y2="58495"/>
                        <a14:foregroundMark x1="36273" y1="52670" x2="36273" y2="52670"/>
                        <a14:foregroundMark x1="37886" y1="48867" x2="37886" y2="48867"/>
                        <a14:foregroundMark x1="40318" y1="45995" x2="40318" y2="45995"/>
                        <a14:foregroundMark x1="38295" y1="90939" x2="38295" y2="90939"/>
                        <a14:foregroundMark x1="36909" y1="93892" x2="36909" y2="93892"/>
                        <a14:foregroundMark x1="37386" y1="97006" x2="37386" y2="97006"/>
                        <a14:foregroundMark x1="57659" y1="47451" x2="57659" y2="47451"/>
                        <a14:foregroundMark x1="57727" y1="45550" x2="57727" y2="45550"/>
                        <a14:foregroundMark x1="50023" y1="8010" x2="50023" y2="8010"/>
                        <a14:foregroundMark x1="50205" y1="4288" x2="50205" y2="4288"/>
                        <a14:foregroundMark x1="49682" y1="18608" x2="53591" y2="20429"/>
                        <a14:foregroundMark x1="53591" y1="20429" x2="52955" y2="33050"/>
                        <a14:foregroundMark x1="60818" y1="47896" x2="63750" y2="47654"/>
                        <a14:foregroundMark x1="36818" y1="88066" x2="39455" y2="93204"/>
                        <a14:foregroundMark x1="39455" y1="93204" x2="40705" y2="86489"/>
                        <a14:foregroundMark x1="40705" y1="86489" x2="40705" y2="86489"/>
                        <a14:foregroundMark x1="34250" y1="58859" x2="38682" y2="47047"/>
                        <a14:foregroundMark x1="38682" y1="47047" x2="40773" y2="45429"/>
                        <a14:foregroundMark x1="41455" y1="45631" x2="44614" y2="41222"/>
                        <a14:foregroundMark x1="45523" y1="33819" x2="44932" y2="25769"/>
                        <a14:foregroundMark x1="44932" y1="25769" x2="48795" y2="20024"/>
                        <a14:foregroundMark x1="48795" y1="20024" x2="49045" y2="19984"/>
                        <a14:foregroundMark x1="44591" y1="21157" x2="44636" y2="28722"/>
                        <a14:foregroundMark x1="44636" y1="28722" x2="44909" y2="29814"/>
                        <a14:foregroundMark x1="43886" y1="20833" x2="44250" y2="24595"/>
                        <a14:foregroundMark x1="43750" y1="20833" x2="44114" y2="24838"/>
                        <a14:foregroundMark x1="43682" y1="21278" x2="43750" y2="23018"/>
                        <a14:foregroundMark x1="43659" y1="22896" x2="43909" y2="25000"/>
                        <a14:foregroundMark x1="43682" y1="21521" x2="43818" y2="20712"/>
                        <a14:foregroundMark x1="52477" y1="25405" x2="52273" y2="33576"/>
                        <a14:foregroundMark x1="38727" y1="80663" x2="38795" y2="83940"/>
                        <a14:foregroundMark x1="55136" y1="51254" x2="55318" y2="53115"/>
                        <a14:foregroundMark x1="55295" y1="55663" x2="55023" y2="57160"/>
                        <a14:foregroundMark x1="54705" y1="57362" x2="54364" y2="59223"/>
                        <a14:foregroundMark x1="50818" y1="42880" x2="54591" y2="44013"/>
                        <a14:foregroundMark x1="53091" y1="44134" x2="55000" y2="44579"/>
                        <a14:foregroundMark x1="53409" y1="44377" x2="55136" y2="45591"/>
                        <a14:foregroundMark x1="48932" y1="49595" x2="49068" y2="48827"/>
                        <a14:foregroundMark x1="49364" y1="47937" x2="49636" y2="46723"/>
                        <a14:foregroundMark x1="50091" y1="54207" x2="50705" y2="52710"/>
                        <a14:foregroundMark x1="42705" y1="42799" x2="43250" y2="42152"/>
                        <a14:foregroundMark x1="42750" y1="42193" x2="43045" y2="42071"/>
                        <a14:foregroundMark x1="42545" y1="43406" x2="42545" y2="43123"/>
                        <a14:foregroundMark x1="42636" y1="42638" x2="42636" y2="42961"/>
                        <a14:foregroundMark x1="42841" y1="43163" x2="42591" y2="43042"/>
                        <a14:foregroundMark x1="42205" y1="44620" x2="42897" y2="41845"/>
                        <a14:foregroundMark x1="42610" y1="42348" x2="42545" y2="43608"/>
                        <a14:foregroundMark x1="40568" y1="45672" x2="41477" y2="45267"/>
                        <a14:foregroundMark x1="63682" y1="47937" x2="64841" y2="49070"/>
                        <a14:foregroundMark x1="54023" y1="17799" x2="56364" y2="18568"/>
                        <a14:foregroundMark x1="50470" y1="44697" x2="50045" y2="46561"/>
                        <a14:foregroundMark x1="50659" y1="52791" x2="51409" y2="50809"/>
                        <a14:foregroundMark x1="51455" y1="50890" x2="51977" y2="49555"/>
                        <a14:foregroundMark x1="52114" y1="49838" x2="52386" y2="48989"/>
                        <a14:foregroundMark x1="50932" y1="10518" x2="50932" y2="10518"/>
                        <a14:foregroundMark x1="50864" y1="9749" x2="50864" y2="9749"/>
                        <a14:backgroundMark x1="25318" y1="60316" x2="25318" y2="60316"/>
                        <a14:backgroundMark x1="47409" y1="89887" x2="47409" y2="89887"/>
                        <a14:backgroundMark x1="46886" y1="94175" x2="46886" y2="94175"/>
                        <a14:backgroundMark x1="21045" y1="60194" x2="21045" y2="60194"/>
                        <a14:backgroundMark x1="50409" y1="25769" x2="50409" y2="25769"/>
                        <a14:backgroundMark x1="50295" y1="33374" x2="50227" y2="24434"/>
                        <a14:backgroundMark x1="50227" y1="24434" x2="50432" y2="33172"/>
                        <a14:backgroundMark x1="20205" y1="66262" x2="20227" y2="65939"/>
                        <a14:backgroundMark x1="25500" y1="72613" x2="25500" y2="72613"/>
                        <a14:backgroundMark x1="30477" y1="71238" x2="30659" y2="76294"/>
                        <a14:backgroundMark x1="56045" y1="4531" x2="56114" y2="10599"/>
                        <a14:backgroundMark x1="26909" y1="54571" x2="26364" y2="70186"/>
                        <a14:backgroundMark x1="57795" y1="20024" x2="56614" y2="34911"/>
                        <a14:backgroundMark x1="56614" y1="34911" x2="59273" y2="41828"/>
                        <a14:backgroundMark x1="63884" y1="47268" x2="67023" y2="50971"/>
                        <a14:backgroundMark x1="59273" y1="41828" x2="63506" y2="46822"/>
                        <a14:backgroundMark x1="67023" y1="50971" x2="69023" y2="70793"/>
                        <a14:backgroundMark x1="69023" y1="70793" x2="68727" y2="74595"/>
                        <a14:backgroundMark x1="30068" y1="72249" x2="10818" y2="72371"/>
                        <a14:backgroundMark x1="10818" y1="72371" x2="7705" y2="71481"/>
                        <a14:backgroundMark x1="39659" y1="95955" x2="41727" y2="90008"/>
                        <a14:backgroundMark x1="41727" y1="90008" x2="47091" y2="87662"/>
                        <a14:backgroundMark x1="47091" y1="87662" x2="62341" y2="93406"/>
                        <a14:backgroundMark x1="41864" y1="84951" x2="46932" y2="83617"/>
                        <a14:backgroundMark x1="46932" y1="83617" x2="51795" y2="85154"/>
                        <a14:backgroundMark x1="51795" y1="85154" x2="54864" y2="89684"/>
                        <a14:backgroundMark x1="54864" y1="89684" x2="54864" y2="89806"/>
                        <a14:backgroundMark x1="43955" y1="40817" x2="44727" y2="32565"/>
                        <a14:backgroundMark x1="43685" y1="21278" x2="43409" y2="18285"/>
                        <a14:backgroundMark x1="44727" y1="32565" x2="44501" y2="30117"/>
                        <a14:backgroundMark x1="43409" y1="18285" x2="46591" y2="15332"/>
                        <a14:backgroundMark x1="49045" y1="24879" x2="50568" y2="31675"/>
                        <a14:backgroundMark x1="50568" y1="31675" x2="49364" y2="25081"/>
                        <a14:backgroundMark x1="49364" y1="25081" x2="49932" y2="25040"/>
                        <a14:backgroundMark x1="51182" y1="56270" x2="54205" y2="51173"/>
                        <a14:backgroundMark x1="54205" y1="51173" x2="54773" y2="54328"/>
                        <a14:backgroundMark x1="60386" y1="34021" x2="68227" y2="19660"/>
                        <a14:backgroundMark x1="68227" y1="19660" x2="72477" y2="5704"/>
                        <a14:backgroundMark x1="59114" y1="42557" x2="61705" y2="46521"/>
                        <a14:backgroundMark x1="51045" y1="10356" x2="52659" y2="16424"/>
                        <a14:backgroundMark x1="48636" y1="16586" x2="49273" y2="16707"/>
                        <a14:backgroundMark x1="44909" y1="35558" x2="44364" y2="40534"/>
                        <a14:backgroundMark x1="45023" y1="36165" x2="44932" y2="40008"/>
                        <a14:backgroundMark x1="44818" y1="40251" x2="44682" y2="40453"/>
                        <a14:backgroundMark x1="45273" y1="36327" x2="45295" y2="35801"/>
                        <a14:backgroundMark x1="50864" y1="24960" x2="51000" y2="28074"/>
                        <a14:backgroundMark x1="50136" y1="23584" x2="50818" y2="23503"/>
                        <a14:backgroundMark x1="34409" y1="54976" x2="33068" y2="62581"/>
                        <a14:backgroundMark x1="33068" y1="62581" x2="32955" y2="69377"/>
                        <a14:backgroundMark x1="53477" y1="85720" x2="54500" y2="88026"/>
                        <a14:backgroundMark x1="54000" y1="84911" x2="54273" y2="85841"/>
                        <a14:backgroundMark x1="41682" y1="83010" x2="46114" y2="83131"/>
                        <a14:backgroundMark x1="46114" y1="83131" x2="46205" y2="83091"/>
                        <a14:backgroundMark x1="47318" y1="45267" x2="47432" y2="45995"/>
                        <a14:backgroundMark x1="48614" y1="44539" x2="48500" y2="47735"/>
                        <a14:backgroundMark x1="52977" y1="46157" x2="54000" y2="47492"/>
                        <a14:backgroundMark x1="51841" y1="45146" x2="52568" y2="46036"/>
                        <a14:backgroundMark x1="54068" y1="54288" x2="52500" y2="56472"/>
                        <a14:backgroundMark x1="48932" y1="52387" x2="49500" y2="52913"/>
                        <a14:backgroundMark x1="50864" y1="48584" x2="50500" y2="50647"/>
                        <a14:backgroundMark x1="49341" y1="43932" x2="49273" y2="45024"/>
                        <a14:backgroundMark x1="50977" y1="29248" x2="50955" y2="30178"/>
                        <a14:backgroundMark x1="51386" y1="26173" x2="51432" y2="27549"/>
                        <a14:backgroundMark x1="51023" y1="22856" x2="51182" y2="23018"/>
                        <a14:backgroundMark x1="51409" y1="22937" x2="51409" y2="23422"/>
                        <a14:backgroundMark x1="50500" y1="33576" x2="50341" y2="36286"/>
                        <a14:backgroundMark x1="50432" y1="36448" x2="50386" y2="36934"/>
                        <a14:backgroundMark x1="40909" y1="44782" x2="42477" y2="42031"/>
                        <a14:backgroundMark x1="60227" y1="45591" x2="60841" y2="46278"/>
                        <a14:backgroundMark x1="60205" y1="46197" x2="60545" y2="46238"/>
                        <a14:backgroundMark x1="60273" y1="47128" x2="60523" y2="46521"/>
                        <a14:backgroundMark x1="48364" y1="48948" x2="48227" y2="48989"/>
                        <a14:backgroundMark x1="48227" y1="48989" x2="49023" y2="45955"/>
                        <a14:backgroundMark x1="48977" y1="47532" x2="49614" y2="44660"/>
                        <a14:backgroundMark x1="49591" y1="43811" x2="49682" y2="44903"/>
                        <a14:backgroundMark x1="49727" y1="44053" x2="49636" y2="45267"/>
                        <a14:backgroundMark x1="49932" y1="43851" x2="49841" y2="45024"/>
                        <a14:backgroundMark x1="49841" y1="43770" x2="50136" y2="43689"/>
                        <a14:backgroundMark x1="48886" y1="54207" x2="49341" y2="54167"/>
                        <a14:backgroundMark x1="61182" y1="93002" x2="63932" y2="89968"/>
                        <a14:backgroundMark x1="68136" y1="69134" x2="68114" y2="69579"/>
                        <a14:backgroundMark x1="51103" y1="47490" x2="51103" y2="47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527" r="31481"/>
          <a:stretch/>
        </p:blipFill>
        <p:spPr>
          <a:xfrm>
            <a:off x="1956978" y="2033998"/>
            <a:ext cx="414164" cy="646431"/>
          </a:xfrm>
          <a:prstGeom prst="rect">
            <a:avLst/>
          </a:prstGeom>
        </p:spPr>
      </p:pic>
      <p:pic>
        <p:nvPicPr>
          <p:cNvPr id="12" name="図 11" descr="屋内, リモコン, テーブル, 座る が含まれている画像&#10;&#10;自動的に生成された説明">
            <a:extLst>
              <a:ext uri="{FF2B5EF4-FFF2-40B4-BE49-F238E27FC236}">
                <a16:creationId xmlns:a16="http://schemas.microsoft.com/office/drawing/2014/main" id="{7A59BAC5-8211-C9E5-A35A-15812D8E787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600" b="91000" l="228" r="89612">
                        <a14:foregroundMark x1="5479" y1="28800" x2="32078" y2="13600"/>
                        <a14:foregroundMark x1="32078" y1="13600" x2="48402" y2="11000"/>
                        <a14:foregroundMark x1="48402" y1="11000" x2="48402" y2="11000"/>
                        <a14:foregroundMark x1="31164" y1="7700" x2="57078" y2="3600"/>
                        <a14:foregroundMark x1="1142" y1="27700" x2="342" y2="30800"/>
                        <a14:foregroundMark x1="57763" y1="91000" x2="60274" y2="90800"/>
                        <a14:backgroundMark x1="79338" y1="79700" x2="81393" y2="8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349" b="6290"/>
          <a:stretch/>
        </p:blipFill>
        <p:spPr>
          <a:xfrm>
            <a:off x="1049312" y="2388700"/>
            <a:ext cx="209946" cy="309137"/>
          </a:xfrm>
          <a:prstGeom prst="rect">
            <a:avLst/>
          </a:prstGeom>
        </p:spPr>
      </p:pic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88D98E48-506F-9777-2EDE-5BF5DA4B6C5A}"/>
              </a:ext>
            </a:extLst>
          </p:cNvPr>
          <p:cNvCxnSpPr>
            <a:cxnSpLocks/>
          </p:cNvCxnSpPr>
          <p:nvPr/>
        </p:nvCxnSpPr>
        <p:spPr>
          <a:xfrm>
            <a:off x="1463162" y="2047760"/>
            <a:ext cx="0" cy="23400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円弧 13">
            <a:extLst>
              <a:ext uri="{FF2B5EF4-FFF2-40B4-BE49-F238E27FC236}">
                <a16:creationId xmlns:a16="http://schemas.microsoft.com/office/drawing/2014/main" id="{0A3999EA-51A0-82CB-6F82-B21F87B80E04}"/>
              </a:ext>
            </a:extLst>
          </p:cNvPr>
          <p:cNvSpPr/>
          <p:nvPr/>
        </p:nvSpPr>
        <p:spPr>
          <a:xfrm>
            <a:off x="1079026" y="3838220"/>
            <a:ext cx="750139" cy="510819"/>
          </a:xfrm>
          <a:prstGeom prst="arc">
            <a:avLst>
              <a:gd name="adj1" fmla="val 12407745"/>
              <a:gd name="adj2" fmla="val 20415092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FAF87AB2-0139-5C5F-89B2-8AC7867FCC3D}"/>
              </a:ext>
            </a:extLst>
          </p:cNvPr>
          <p:cNvSpPr/>
          <p:nvPr/>
        </p:nvSpPr>
        <p:spPr>
          <a:xfrm>
            <a:off x="1869700" y="2086408"/>
            <a:ext cx="588719" cy="5932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pic>
        <p:nvPicPr>
          <p:cNvPr id="16" name="図 15" descr="屋内, リモコン, テーブル, 座る が含まれている画像&#10;&#10;自動的に生成された説明">
            <a:extLst>
              <a:ext uri="{FF2B5EF4-FFF2-40B4-BE49-F238E27FC236}">
                <a16:creationId xmlns:a16="http://schemas.microsoft.com/office/drawing/2014/main" id="{A1BAAE86-E17A-0DED-24E9-551CFDD8C3A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600" b="91000" l="228" r="89612">
                        <a14:foregroundMark x1="5479" y1="28800" x2="32078" y2="13600"/>
                        <a14:foregroundMark x1="32078" y1="13600" x2="48402" y2="11000"/>
                        <a14:foregroundMark x1="48402" y1="11000" x2="48402" y2="11000"/>
                        <a14:foregroundMark x1="31164" y1="7700" x2="57078" y2="3600"/>
                        <a14:foregroundMark x1="1142" y1="27700" x2="342" y2="30800"/>
                        <a14:foregroundMark x1="57763" y1="91000" x2="60274" y2="90800"/>
                        <a14:backgroundMark x1="79338" y1="79700" x2="81393" y2="8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349" b="6290"/>
          <a:stretch/>
        </p:blipFill>
        <p:spPr>
          <a:xfrm>
            <a:off x="2423457" y="2378190"/>
            <a:ext cx="230569" cy="339503"/>
          </a:xfrm>
          <a:prstGeom prst="rect">
            <a:avLst/>
          </a:prstGeom>
        </p:spPr>
      </p:pic>
      <p:sp>
        <p:nvSpPr>
          <p:cNvPr id="17" name="円弧 16">
            <a:extLst>
              <a:ext uri="{FF2B5EF4-FFF2-40B4-BE49-F238E27FC236}">
                <a16:creationId xmlns:a16="http://schemas.microsoft.com/office/drawing/2014/main" id="{B0F1681D-F88A-06D5-D66A-1E5187B7014D}"/>
              </a:ext>
            </a:extLst>
          </p:cNvPr>
          <p:cNvSpPr/>
          <p:nvPr/>
        </p:nvSpPr>
        <p:spPr>
          <a:xfrm>
            <a:off x="1083235" y="3656083"/>
            <a:ext cx="750139" cy="510819"/>
          </a:xfrm>
          <a:prstGeom prst="arc">
            <a:avLst>
              <a:gd name="adj1" fmla="val 1439851"/>
              <a:gd name="adj2" fmla="val 9879513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68F9EA3-CDA4-5753-D9F4-E8B34BFDBF64}"/>
              </a:ext>
            </a:extLst>
          </p:cNvPr>
          <p:cNvSpPr txBox="1"/>
          <p:nvPr/>
        </p:nvSpPr>
        <p:spPr>
          <a:xfrm>
            <a:off x="341294" y="4388515"/>
            <a:ext cx="2236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 dirty="0"/>
              <a:t>任意の時点で切り替え</a:t>
            </a:r>
          </a:p>
        </p:txBody>
      </p:sp>
      <p:pic>
        <p:nvPicPr>
          <p:cNvPr id="19" name="図 18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CC0BB5BF-5DA7-545C-6D60-3339C2A4E98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94" t="22895" r="27833" b="22839"/>
          <a:stretch/>
        </p:blipFill>
        <p:spPr>
          <a:xfrm>
            <a:off x="519139" y="3711992"/>
            <a:ext cx="485392" cy="566800"/>
          </a:xfrm>
          <a:prstGeom prst="rect">
            <a:avLst/>
          </a:prstGeom>
        </p:spPr>
      </p:pic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A26F9D8D-0D62-2400-7F50-F8C533988837}"/>
              </a:ext>
            </a:extLst>
          </p:cNvPr>
          <p:cNvCxnSpPr>
            <a:cxnSpLocks/>
          </p:cNvCxnSpPr>
          <p:nvPr/>
        </p:nvCxnSpPr>
        <p:spPr>
          <a:xfrm flipH="1">
            <a:off x="752366" y="3330119"/>
            <a:ext cx="0" cy="252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図 20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9E8C32D3-FFFB-A38A-706B-10B9861FCB9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94" t="22895" r="27833" b="22839"/>
          <a:stretch/>
        </p:blipFill>
        <p:spPr>
          <a:xfrm>
            <a:off x="1926348" y="3677331"/>
            <a:ext cx="485392" cy="566800"/>
          </a:xfrm>
          <a:prstGeom prst="rect">
            <a:avLst/>
          </a:prstGeom>
        </p:spPr>
      </p:pic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6A86D303-B224-E2B3-2A11-ACDD5D09428F}"/>
              </a:ext>
            </a:extLst>
          </p:cNvPr>
          <p:cNvCxnSpPr>
            <a:cxnSpLocks/>
          </p:cNvCxnSpPr>
          <p:nvPr/>
        </p:nvCxnSpPr>
        <p:spPr>
          <a:xfrm flipH="1">
            <a:off x="2178709" y="3333307"/>
            <a:ext cx="1584" cy="252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楕円 22">
            <a:extLst>
              <a:ext uri="{FF2B5EF4-FFF2-40B4-BE49-F238E27FC236}">
                <a16:creationId xmlns:a16="http://schemas.microsoft.com/office/drawing/2014/main" id="{08B9BF7E-1562-BB9E-320C-9A4165239EF7}"/>
              </a:ext>
            </a:extLst>
          </p:cNvPr>
          <p:cNvSpPr/>
          <p:nvPr/>
        </p:nvSpPr>
        <p:spPr>
          <a:xfrm>
            <a:off x="3397821" y="2092457"/>
            <a:ext cx="588719" cy="5932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pic>
        <p:nvPicPr>
          <p:cNvPr id="24" name="図 23" descr="天井, 屋内, テーブル, 建物 が含まれている画像&#10;&#10;自動的に生成された説明">
            <a:extLst>
              <a:ext uri="{FF2B5EF4-FFF2-40B4-BE49-F238E27FC236}">
                <a16:creationId xmlns:a16="http://schemas.microsoft.com/office/drawing/2014/main" id="{CB2B2C63-E613-7096-0345-ED6EADB88D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7"/>
          <a:stretch/>
        </p:blipFill>
        <p:spPr>
          <a:xfrm>
            <a:off x="4362768" y="2691991"/>
            <a:ext cx="1265315" cy="632658"/>
          </a:xfrm>
          <a:prstGeom prst="rect">
            <a:avLst/>
          </a:prstGeom>
        </p:spPr>
      </p:pic>
      <p:pic>
        <p:nvPicPr>
          <p:cNvPr id="25" name="図 24" descr="屋外, 道路, 草, 自然 が含まれている画像&#10;&#10;自動的に生成された説明">
            <a:extLst>
              <a:ext uri="{FF2B5EF4-FFF2-40B4-BE49-F238E27FC236}">
                <a16:creationId xmlns:a16="http://schemas.microsoft.com/office/drawing/2014/main" id="{C7525267-1DF7-0912-6776-85F7E901EC4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621" y="2691991"/>
            <a:ext cx="1265314" cy="632657"/>
          </a:xfrm>
          <a:prstGeom prst="rect">
            <a:avLst/>
          </a:prstGeom>
        </p:spPr>
      </p:pic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0957B43-EA04-E02E-4C83-8C3F55DB4C35}"/>
              </a:ext>
            </a:extLst>
          </p:cNvPr>
          <p:cNvSpPr txBox="1"/>
          <p:nvPr/>
        </p:nvSpPr>
        <p:spPr>
          <a:xfrm>
            <a:off x="4791364" y="3291011"/>
            <a:ext cx="955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>
                <a:solidFill>
                  <a:schemeClr val="bg1">
                    <a:lumMod val="50000"/>
                  </a:schemeClr>
                </a:solidFill>
              </a:rPr>
              <a:t>透明度</a:t>
            </a:r>
            <a:r>
              <a:rPr lang="en-US" altLang="ja-JP" sz="1200" b="1" dirty="0">
                <a:solidFill>
                  <a:schemeClr val="bg1">
                    <a:lumMod val="50000"/>
                  </a:schemeClr>
                </a:solidFill>
              </a:rPr>
              <a:t>70%</a:t>
            </a:r>
            <a:endParaRPr kumimoji="1" lang="ja-JP" altLang="en-US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1AA9B400-9484-CE29-481E-BA9595875908}"/>
              </a:ext>
            </a:extLst>
          </p:cNvPr>
          <p:cNvSpPr txBox="1"/>
          <p:nvPr/>
        </p:nvSpPr>
        <p:spPr>
          <a:xfrm>
            <a:off x="2996423" y="3291011"/>
            <a:ext cx="955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/>
              <a:t>透明度</a:t>
            </a:r>
            <a:r>
              <a:rPr lang="en-US" altLang="ja-JP" sz="1200" b="1" dirty="0"/>
              <a:t>30%</a:t>
            </a:r>
            <a:endParaRPr kumimoji="1" lang="ja-JP" altLang="en-US" sz="1200" b="1" dirty="0"/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C71D5AA3-BE70-FFCA-53B0-EE240586A6FF}"/>
              </a:ext>
            </a:extLst>
          </p:cNvPr>
          <p:cNvCxnSpPr>
            <a:cxnSpLocks/>
          </p:cNvCxnSpPr>
          <p:nvPr/>
        </p:nvCxnSpPr>
        <p:spPr>
          <a:xfrm>
            <a:off x="3838583" y="3302570"/>
            <a:ext cx="147987" cy="21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図 28" descr="天井, 屋内, テーブル, 建物 が含まれている画像&#10;&#10;自動的に生成された説明">
            <a:extLst>
              <a:ext uri="{FF2B5EF4-FFF2-40B4-BE49-F238E27FC236}">
                <a16:creationId xmlns:a16="http://schemas.microsoft.com/office/drawing/2014/main" id="{6944C3E5-720F-8D19-F54B-3A53D9B1C8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7"/>
          <a:stretch/>
        </p:blipFill>
        <p:spPr>
          <a:xfrm>
            <a:off x="3730108" y="3526251"/>
            <a:ext cx="1265315" cy="632658"/>
          </a:xfrm>
          <a:prstGeom prst="rect">
            <a:avLst/>
          </a:prstGeom>
        </p:spPr>
      </p:pic>
      <p:pic>
        <p:nvPicPr>
          <p:cNvPr id="30" name="図 29" descr="屋外, 道路, 草, 自然 が含まれている画像&#10;&#10;自動的に生成された説明">
            <a:extLst>
              <a:ext uri="{FF2B5EF4-FFF2-40B4-BE49-F238E27FC236}">
                <a16:creationId xmlns:a16="http://schemas.microsoft.com/office/drawing/2014/main" id="{9E615997-54F4-97C8-D53A-04B035DF766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111" y="3526251"/>
            <a:ext cx="1265314" cy="632657"/>
          </a:xfrm>
          <a:prstGeom prst="rect">
            <a:avLst/>
          </a:prstGeom>
        </p:spPr>
      </p:pic>
      <p:pic>
        <p:nvPicPr>
          <p:cNvPr id="31" name="図 30">
            <a:extLst>
              <a:ext uri="{FF2B5EF4-FFF2-40B4-BE49-F238E27FC236}">
                <a16:creationId xmlns:a16="http://schemas.microsoft.com/office/drawing/2014/main" id="{72DF82D6-CAC0-4D73-49D8-03D7FBB581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047" y1="22900" x2="47917" y2="27100"/>
                        <a14:foregroundMark x1="49219" y1="31543" x2="50716" y2="31543"/>
                        <a14:foregroundMark x1="38994" y1="52605" x2="39714" y2="53955"/>
                        <a14:foregroundMark x1="39193" y1="52637" x2="40039" y2="54736"/>
                        <a14:foregroundMark x1="40169" y1="55420" x2="39800" y2="54313"/>
                        <a14:foregroundMark x1="40560" y1="55469" x2="39937" y2="54280"/>
                        <a14:foregroundMark x1="43945" y1="56592" x2="46484" y2="60742"/>
                        <a14:foregroundMark x1="47721" y1="66260" x2="47721" y2="65039"/>
                        <a14:foregroundMark x1="61523" y1="63867" x2="61458" y2="61377"/>
                        <a14:foregroundMark x1="60883" y1="63751" x2="61719" y2="63721"/>
                        <a14:foregroundMark x1="60634" y1="64069" x2="61784" y2="63379"/>
                        <a14:foregroundMark x1="61784" y1="63330" x2="61784" y2="64111"/>
                        <a14:foregroundMark x1="61719" y1="62207" x2="61979" y2="63818"/>
                        <a14:foregroundMark x1="61914" y1="63965" x2="61914" y2="63965"/>
                        <a14:foregroundMark x1="60818" y1="63971" x2="61589" y2="63721"/>
                        <a14:foregroundMark x1="62631" y1="64611" x2="63329" y2="65239"/>
                        <a14:foregroundMark x1="61589" y1="63672" x2="62648" y2="64626"/>
                        <a14:foregroundMark x1="47070" y1="62451" x2="47331" y2="65381"/>
                        <a14:foregroundMark x1="46484" y1="63135" x2="47135" y2="65381"/>
                        <a14:foregroundMark x1="47005" y1="63477" x2="47266" y2="64502"/>
                        <a14:foregroundMark x1="46354" y1="63184" x2="46745" y2="63672"/>
                        <a14:foregroundMark x1="46940" y1="63281" x2="46289" y2="63379"/>
                        <a14:foregroundMark x1="47461" y1="64014" x2="48307" y2="65967"/>
                        <a14:foregroundMark x1="47852" y1="64258" x2="48307" y2="66846"/>
                        <a14:foregroundMark x1="38542" y1="42383" x2="45052" y2="41113"/>
                        <a14:foregroundMark x1="60742" y1="63916" x2="61198" y2="64258"/>
                        <a14:backgroundMark x1="28581" y1="56104" x2="40430" y2="67920"/>
                        <a14:backgroundMark x1="40430" y1="67920" x2="41602" y2="68457"/>
                        <a14:backgroundMark x1="63525" y1="63100" x2="69596" y2="60400"/>
                        <a14:backgroundMark x1="47852" y1="70068" x2="60487" y2="64450"/>
                        <a14:backgroundMark x1="73698" y1="47363" x2="88346" y2="63525"/>
                        <a14:backgroundMark x1="88346" y1="63525" x2="89063" y2="68164"/>
                        <a14:backgroundMark x1="64258" y1="28564" x2="74609" y2="49854"/>
                        <a14:backgroundMark x1="62044" y1="5566" x2="72135" y2="34326"/>
                        <a14:backgroundMark x1="59896" y1="31641" x2="65560" y2="38574"/>
                        <a14:backgroundMark x1="65560" y1="38574" x2="71289" y2="38623"/>
                        <a14:backgroundMark x1="51693" y1="39502" x2="53516" y2="38037"/>
                        <a14:backgroundMark x1="50065" y1="26611" x2="51107" y2="25244"/>
                        <a14:backgroundMark x1="48112" y1="30029" x2="48698" y2="30078"/>
                        <a14:backgroundMark x1="47591" y1="30127" x2="49089" y2="30322"/>
                        <a14:backgroundMark x1="47135" y1="30176" x2="49609" y2="30176"/>
                        <a14:backgroundMark x1="51237" y1="29395" x2="51302" y2="29590"/>
                        <a14:backgroundMark x1="35352" y1="52295" x2="36458" y2="60986"/>
                        <a14:backgroundMark x1="32292" y1="55664" x2="37695" y2="59033"/>
                        <a14:backgroundMark x1="35221" y1="56689" x2="41862" y2="66211"/>
                        <a14:backgroundMark x1="35091" y1="58643" x2="41602" y2="66943"/>
                        <a14:backgroundMark x1="41667" y1="49707" x2="41471" y2="56689"/>
                        <a14:backgroundMark x1="41471" y1="56689" x2="41471" y2="56689"/>
                        <a14:backgroundMark x1="41211" y1="46777" x2="41992" y2="47021"/>
                        <a14:backgroundMark x1="44596" y1="50732" x2="45964" y2="51318"/>
                        <a14:backgroundMark x1="46029" y1="56396" x2="46680" y2="58008"/>
                        <a14:backgroundMark x1="45443" y1="55225" x2="45768" y2="56445"/>
                        <a14:backgroundMark x1="44922" y1="50977" x2="46419" y2="51318"/>
                        <a14:backgroundMark x1="51693" y1="57422" x2="52214" y2="57373"/>
                        <a14:backgroundMark x1="50260" y1="56934" x2="51497" y2="56982"/>
                        <a14:backgroundMark x1="61849" y1="58301" x2="63672" y2="58301"/>
                        <a14:backgroundMark x1="54688" y1="63330" x2="47526" y2="58691"/>
                        <a14:backgroundMark x1="47526" y1="58691" x2="56706" y2="60107"/>
                        <a14:backgroundMark x1="56706" y1="60107" x2="54622" y2="61426"/>
                        <a14:backgroundMark x1="53255" y1="60889" x2="53190" y2="61377"/>
                        <a14:backgroundMark x1="40169" y1="51953" x2="41081" y2="54004"/>
                        <a14:backgroundMark x1="37500" y1="51563" x2="38346" y2="52588"/>
                        <a14:backgroundMark x1="37956" y1="51611" x2="38411" y2="52734"/>
                        <a14:backgroundMark x1="42708" y1="56396" x2="44661" y2="60400"/>
                        <a14:backgroundMark x1="45052" y1="56152" x2="46745" y2="59375"/>
                        <a14:backgroundMark x1="48185" y1="62507" x2="48574" y2="63752"/>
                        <a14:backgroundMark x1="47786" y1="61230" x2="48151" y2="62397"/>
                        <a14:backgroundMark x1="49349" y1="65186" x2="50326" y2="66699"/>
                        <a14:backgroundMark x1="48958" y1="64697" x2="49609" y2="65576"/>
                        <a14:backgroundMark x1="45638" y1="63965" x2="45768" y2="65723"/>
                        <a14:backgroundMark x1="45443" y1="62451" x2="45768" y2="62988"/>
                        <a14:backgroundMark x1="47721" y1="61328" x2="47982" y2="61719"/>
                        <a14:backgroundMark x1="58724" y1="62744" x2="59766" y2="64844"/>
                        <a14:backgroundMark x1="60221" y1="62158" x2="59701" y2="63916"/>
                        <a14:backgroundMark x1="62500" y1="64990" x2="63021" y2="64795"/>
                        <a14:backgroundMark x1="62174" y1="59912" x2="62500" y2="60352"/>
                        <a14:backgroundMark x1="54427" y1="57373" x2="54427" y2="58105"/>
                        <a14:backgroundMark x1="54427" y1="56885" x2="54622" y2="57617"/>
                        <a14:backgroundMark x1="53581" y1="56055" x2="53060" y2="56348"/>
                        <a14:backgroundMark x1="56836" y1="43945" x2="60091" y2="46533"/>
                        <a14:backgroundMark x1="56706" y1="44141" x2="59245" y2="46143"/>
                        <a14:backgroundMark x1="44466" y1="49023" x2="46810" y2="51221"/>
                        <a14:backgroundMark x1="46029" y1="41357" x2="45703" y2="41113"/>
                        <a14:backgroundMark x1="44010" y1="48730" x2="43880" y2="48145"/>
                        <a14:backgroundMark x1="38932" y1="9521" x2="63281" y2="18652"/>
                        <a14:backgroundMark x1="63281" y1="18652" x2="63672" y2="18994"/>
                        <a14:backgroundMark x1="68945" y1="50684" x2="69401" y2="52002"/>
                        <a14:backgroundMark x1="62174" y1="48291" x2="63672" y2="49072"/>
                        <a14:backgroundMark x1="62305" y1="49316" x2="63932" y2="49170"/>
                        <a14:backgroundMark x1="60026" y1="60547" x2="59440" y2="58691"/>
                        <a14:backgroundMark x1="59505" y1="58301" x2="60417" y2="61035"/>
                        <a14:backgroundMark x1="62826" y1="60742" x2="63672" y2="62646"/>
                        <a14:backgroundMark x1="62630" y1="65771" x2="64909" y2="64697"/>
                        <a14:backgroundMark x1="62305" y1="65430" x2="65169" y2="64697"/>
                        <a14:backgroundMark x1="70052" y1="61035" x2="70833" y2="62402"/>
                        <a14:backgroundMark x1="63346" y1="62549" x2="63672" y2="64209"/>
                        <a14:backgroundMark x1="63281" y1="62695" x2="63672" y2="645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99" t="17977" r="29365" b="29965"/>
          <a:stretch/>
        </p:blipFill>
        <p:spPr>
          <a:xfrm>
            <a:off x="3491195" y="2092458"/>
            <a:ext cx="348139" cy="593202"/>
          </a:xfrm>
          <a:prstGeom prst="rect">
            <a:avLst/>
          </a:prstGeom>
        </p:spPr>
      </p:pic>
      <p:pic>
        <p:nvPicPr>
          <p:cNvPr id="32" name="図 31">
            <a:extLst>
              <a:ext uri="{FF2B5EF4-FFF2-40B4-BE49-F238E27FC236}">
                <a16:creationId xmlns:a16="http://schemas.microsoft.com/office/drawing/2014/main" id="{385CA9B6-34F3-1091-C240-1829C79DDE0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288" b="96926" l="10000" r="90000">
                        <a14:foregroundMark x1="35614" y1="58495" x2="35614" y2="58495"/>
                        <a14:foregroundMark x1="36273" y1="52670" x2="36273" y2="52670"/>
                        <a14:foregroundMark x1="37886" y1="48867" x2="37886" y2="48867"/>
                        <a14:foregroundMark x1="40318" y1="45995" x2="40318" y2="45995"/>
                        <a14:foregroundMark x1="38295" y1="90939" x2="38295" y2="90939"/>
                        <a14:foregroundMark x1="36909" y1="93892" x2="36909" y2="93892"/>
                        <a14:foregroundMark x1="37386" y1="97006" x2="37386" y2="97006"/>
                        <a14:foregroundMark x1="57659" y1="47451" x2="57659" y2="47451"/>
                        <a14:foregroundMark x1="57727" y1="45550" x2="57727" y2="45550"/>
                        <a14:foregroundMark x1="50023" y1="8010" x2="50023" y2="8010"/>
                        <a14:foregroundMark x1="50205" y1="4288" x2="50205" y2="4288"/>
                        <a14:foregroundMark x1="49682" y1="18608" x2="53591" y2="20429"/>
                        <a14:foregroundMark x1="53591" y1="20429" x2="52955" y2="33050"/>
                        <a14:foregroundMark x1="60818" y1="47896" x2="63750" y2="47654"/>
                        <a14:foregroundMark x1="36818" y1="88066" x2="39455" y2="93204"/>
                        <a14:foregroundMark x1="39455" y1="93204" x2="40705" y2="86489"/>
                        <a14:foregroundMark x1="40705" y1="86489" x2="40705" y2="86489"/>
                        <a14:foregroundMark x1="34250" y1="58859" x2="38682" y2="47047"/>
                        <a14:foregroundMark x1="38682" y1="47047" x2="40773" y2="45429"/>
                        <a14:foregroundMark x1="41455" y1="45631" x2="44614" y2="41222"/>
                        <a14:foregroundMark x1="45523" y1="33819" x2="44932" y2="25769"/>
                        <a14:foregroundMark x1="44932" y1="25769" x2="48795" y2="20024"/>
                        <a14:foregroundMark x1="48795" y1="20024" x2="49045" y2="19984"/>
                        <a14:foregroundMark x1="44591" y1="21157" x2="44636" y2="28722"/>
                        <a14:foregroundMark x1="44636" y1="28722" x2="44909" y2="29814"/>
                        <a14:foregroundMark x1="43886" y1="20833" x2="44250" y2="24595"/>
                        <a14:foregroundMark x1="43750" y1="20833" x2="44114" y2="24838"/>
                        <a14:foregroundMark x1="43682" y1="21278" x2="43750" y2="23018"/>
                        <a14:foregroundMark x1="43659" y1="22896" x2="43909" y2="25000"/>
                        <a14:foregroundMark x1="43682" y1="21521" x2="43818" y2="20712"/>
                        <a14:foregroundMark x1="52477" y1="25405" x2="52273" y2="33576"/>
                        <a14:foregroundMark x1="38727" y1="80663" x2="38795" y2="83940"/>
                        <a14:foregroundMark x1="55136" y1="51254" x2="55318" y2="53115"/>
                        <a14:foregroundMark x1="55295" y1="55663" x2="55023" y2="57160"/>
                        <a14:foregroundMark x1="54705" y1="57362" x2="54364" y2="59223"/>
                        <a14:foregroundMark x1="50818" y1="42880" x2="54591" y2="44013"/>
                        <a14:foregroundMark x1="53091" y1="44134" x2="55000" y2="44579"/>
                        <a14:foregroundMark x1="53409" y1="44377" x2="55136" y2="45591"/>
                        <a14:foregroundMark x1="48932" y1="49595" x2="49068" y2="48827"/>
                        <a14:foregroundMark x1="49364" y1="47937" x2="49636" y2="46723"/>
                        <a14:foregroundMark x1="50091" y1="54207" x2="50705" y2="52710"/>
                        <a14:foregroundMark x1="42705" y1="42799" x2="43250" y2="42152"/>
                        <a14:foregroundMark x1="42750" y1="42193" x2="43045" y2="42071"/>
                        <a14:foregroundMark x1="42545" y1="43406" x2="42545" y2="43123"/>
                        <a14:foregroundMark x1="42636" y1="42638" x2="42636" y2="42961"/>
                        <a14:foregroundMark x1="42841" y1="43163" x2="42591" y2="43042"/>
                        <a14:foregroundMark x1="42205" y1="44620" x2="42897" y2="41845"/>
                        <a14:foregroundMark x1="42610" y1="42348" x2="42545" y2="43608"/>
                        <a14:foregroundMark x1="40568" y1="45672" x2="41477" y2="45267"/>
                        <a14:foregroundMark x1="63682" y1="47937" x2="64841" y2="49070"/>
                        <a14:foregroundMark x1="54023" y1="17799" x2="56364" y2="18568"/>
                        <a14:foregroundMark x1="50470" y1="44697" x2="50045" y2="46561"/>
                        <a14:foregroundMark x1="50659" y1="52791" x2="51409" y2="50809"/>
                        <a14:foregroundMark x1="51455" y1="50890" x2="51977" y2="49555"/>
                        <a14:foregroundMark x1="52114" y1="49838" x2="52386" y2="48989"/>
                        <a14:foregroundMark x1="50932" y1="10518" x2="50932" y2="10518"/>
                        <a14:foregroundMark x1="50864" y1="9749" x2="50864" y2="9749"/>
                        <a14:backgroundMark x1="25318" y1="60316" x2="25318" y2="60316"/>
                        <a14:backgroundMark x1="47409" y1="89887" x2="47409" y2="89887"/>
                        <a14:backgroundMark x1="46886" y1="94175" x2="46886" y2="94175"/>
                        <a14:backgroundMark x1="21045" y1="60194" x2="21045" y2="60194"/>
                        <a14:backgroundMark x1="50409" y1="25769" x2="50409" y2="25769"/>
                        <a14:backgroundMark x1="50295" y1="33374" x2="50227" y2="24434"/>
                        <a14:backgroundMark x1="50227" y1="24434" x2="50432" y2="33172"/>
                        <a14:backgroundMark x1="20205" y1="66262" x2="20227" y2="65939"/>
                        <a14:backgroundMark x1="25500" y1="72613" x2="25500" y2="72613"/>
                        <a14:backgroundMark x1="30477" y1="71238" x2="30659" y2="76294"/>
                        <a14:backgroundMark x1="56045" y1="4531" x2="56114" y2="10599"/>
                        <a14:backgroundMark x1="26909" y1="54571" x2="26364" y2="70186"/>
                        <a14:backgroundMark x1="57795" y1="20024" x2="56614" y2="34911"/>
                        <a14:backgroundMark x1="56614" y1="34911" x2="59273" y2="41828"/>
                        <a14:backgroundMark x1="63884" y1="47268" x2="67023" y2="50971"/>
                        <a14:backgroundMark x1="59273" y1="41828" x2="63506" y2="46822"/>
                        <a14:backgroundMark x1="67023" y1="50971" x2="69023" y2="70793"/>
                        <a14:backgroundMark x1="69023" y1="70793" x2="68727" y2="74595"/>
                        <a14:backgroundMark x1="30068" y1="72249" x2="10818" y2="72371"/>
                        <a14:backgroundMark x1="10818" y1="72371" x2="7705" y2="71481"/>
                        <a14:backgroundMark x1="39659" y1="95955" x2="41727" y2="90008"/>
                        <a14:backgroundMark x1="41727" y1="90008" x2="47091" y2="87662"/>
                        <a14:backgroundMark x1="47091" y1="87662" x2="62341" y2="93406"/>
                        <a14:backgroundMark x1="41864" y1="84951" x2="46932" y2="83617"/>
                        <a14:backgroundMark x1="46932" y1="83617" x2="51795" y2="85154"/>
                        <a14:backgroundMark x1="51795" y1="85154" x2="54864" y2="89684"/>
                        <a14:backgroundMark x1="54864" y1="89684" x2="54864" y2="89806"/>
                        <a14:backgroundMark x1="43955" y1="40817" x2="44727" y2="32565"/>
                        <a14:backgroundMark x1="43685" y1="21278" x2="43409" y2="18285"/>
                        <a14:backgroundMark x1="44727" y1="32565" x2="44501" y2="30117"/>
                        <a14:backgroundMark x1="43409" y1="18285" x2="46591" y2="15332"/>
                        <a14:backgroundMark x1="49045" y1="24879" x2="50568" y2="31675"/>
                        <a14:backgroundMark x1="50568" y1="31675" x2="49364" y2="25081"/>
                        <a14:backgroundMark x1="49364" y1="25081" x2="49932" y2="25040"/>
                        <a14:backgroundMark x1="51182" y1="56270" x2="54205" y2="51173"/>
                        <a14:backgroundMark x1="54205" y1="51173" x2="54773" y2="54328"/>
                        <a14:backgroundMark x1="60386" y1="34021" x2="68227" y2="19660"/>
                        <a14:backgroundMark x1="68227" y1="19660" x2="72477" y2="5704"/>
                        <a14:backgroundMark x1="59114" y1="42557" x2="61705" y2="46521"/>
                        <a14:backgroundMark x1="51045" y1="10356" x2="52659" y2="16424"/>
                        <a14:backgroundMark x1="48636" y1="16586" x2="49273" y2="16707"/>
                        <a14:backgroundMark x1="44909" y1="35558" x2="44364" y2="40534"/>
                        <a14:backgroundMark x1="45023" y1="36165" x2="44932" y2="40008"/>
                        <a14:backgroundMark x1="44818" y1="40251" x2="44682" y2="40453"/>
                        <a14:backgroundMark x1="45273" y1="36327" x2="45295" y2="35801"/>
                        <a14:backgroundMark x1="50864" y1="24960" x2="51000" y2="28074"/>
                        <a14:backgroundMark x1="50136" y1="23584" x2="50818" y2="23503"/>
                        <a14:backgroundMark x1="34409" y1="54976" x2="33068" y2="62581"/>
                        <a14:backgroundMark x1="33068" y1="62581" x2="32955" y2="69377"/>
                        <a14:backgroundMark x1="53477" y1="85720" x2="54500" y2="88026"/>
                        <a14:backgroundMark x1="54000" y1="84911" x2="54273" y2="85841"/>
                        <a14:backgroundMark x1="41682" y1="83010" x2="46114" y2="83131"/>
                        <a14:backgroundMark x1="46114" y1="83131" x2="46205" y2="83091"/>
                        <a14:backgroundMark x1="47318" y1="45267" x2="47432" y2="45995"/>
                        <a14:backgroundMark x1="48614" y1="44539" x2="48500" y2="47735"/>
                        <a14:backgroundMark x1="52977" y1="46157" x2="54000" y2="47492"/>
                        <a14:backgroundMark x1="51841" y1="45146" x2="52568" y2="46036"/>
                        <a14:backgroundMark x1="54068" y1="54288" x2="52500" y2="56472"/>
                        <a14:backgroundMark x1="48932" y1="52387" x2="49500" y2="52913"/>
                        <a14:backgroundMark x1="50864" y1="48584" x2="50500" y2="50647"/>
                        <a14:backgroundMark x1="49341" y1="43932" x2="49273" y2="45024"/>
                        <a14:backgroundMark x1="50977" y1="29248" x2="50955" y2="30178"/>
                        <a14:backgroundMark x1="51386" y1="26173" x2="51432" y2="27549"/>
                        <a14:backgroundMark x1="51023" y1="22856" x2="51182" y2="23018"/>
                        <a14:backgroundMark x1="51409" y1="22937" x2="51409" y2="23422"/>
                        <a14:backgroundMark x1="50500" y1="33576" x2="50341" y2="36286"/>
                        <a14:backgroundMark x1="50432" y1="36448" x2="50386" y2="36934"/>
                        <a14:backgroundMark x1="40909" y1="44782" x2="42477" y2="42031"/>
                        <a14:backgroundMark x1="60227" y1="45591" x2="60841" y2="46278"/>
                        <a14:backgroundMark x1="60205" y1="46197" x2="60545" y2="46238"/>
                        <a14:backgroundMark x1="60273" y1="47128" x2="60523" y2="46521"/>
                        <a14:backgroundMark x1="48364" y1="48948" x2="48227" y2="48989"/>
                        <a14:backgroundMark x1="48227" y1="48989" x2="49023" y2="45955"/>
                        <a14:backgroundMark x1="48977" y1="47532" x2="49614" y2="44660"/>
                        <a14:backgroundMark x1="49591" y1="43811" x2="49682" y2="44903"/>
                        <a14:backgroundMark x1="49727" y1="44053" x2="49636" y2="45267"/>
                        <a14:backgroundMark x1="49932" y1="43851" x2="49841" y2="45024"/>
                        <a14:backgroundMark x1="49841" y1="43770" x2="50136" y2="43689"/>
                        <a14:backgroundMark x1="48886" y1="54207" x2="49341" y2="54167"/>
                        <a14:backgroundMark x1="61182" y1="93002" x2="63932" y2="89968"/>
                        <a14:backgroundMark x1="68136" y1="69134" x2="68114" y2="69579"/>
                        <a14:backgroundMark x1="51103" y1="47490" x2="51103" y2="47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527" r="31481"/>
          <a:stretch/>
        </p:blipFill>
        <p:spPr>
          <a:xfrm>
            <a:off x="4746545" y="2057190"/>
            <a:ext cx="414164" cy="646431"/>
          </a:xfrm>
          <a:prstGeom prst="rect">
            <a:avLst/>
          </a:prstGeom>
        </p:spPr>
      </p:pic>
      <p:pic>
        <p:nvPicPr>
          <p:cNvPr id="33" name="図 32" descr="屋内, リモコン, テーブル, 座る が含まれている画像&#10;&#10;自動的に生成された説明">
            <a:extLst>
              <a:ext uri="{FF2B5EF4-FFF2-40B4-BE49-F238E27FC236}">
                <a16:creationId xmlns:a16="http://schemas.microsoft.com/office/drawing/2014/main" id="{37FF0FCC-BFBF-B563-1009-7A455665449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600" b="91000" l="228" r="89612">
                        <a14:foregroundMark x1="5479" y1="28800" x2="32078" y2="13600"/>
                        <a14:foregroundMark x1="32078" y1="13600" x2="48402" y2="11000"/>
                        <a14:foregroundMark x1="48402" y1="11000" x2="48402" y2="11000"/>
                        <a14:foregroundMark x1="31164" y1="7700" x2="57078" y2="3600"/>
                        <a14:foregroundMark x1="1142" y1="27700" x2="342" y2="30800"/>
                        <a14:foregroundMark x1="57763" y1="91000" x2="60274" y2="90800"/>
                        <a14:backgroundMark x1="79338" y1="79700" x2="81393" y2="8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349" b="6290"/>
          <a:stretch/>
        </p:blipFill>
        <p:spPr>
          <a:xfrm>
            <a:off x="3871465" y="2365524"/>
            <a:ext cx="198859" cy="292811"/>
          </a:xfrm>
          <a:prstGeom prst="rect">
            <a:avLst/>
          </a:prstGeom>
        </p:spPr>
      </p:pic>
      <p:sp>
        <p:nvSpPr>
          <p:cNvPr id="34" name="楕円 33">
            <a:extLst>
              <a:ext uri="{FF2B5EF4-FFF2-40B4-BE49-F238E27FC236}">
                <a16:creationId xmlns:a16="http://schemas.microsoft.com/office/drawing/2014/main" id="{A66EF560-10EA-CCCD-475A-77D14B74A1B0}"/>
              </a:ext>
            </a:extLst>
          </p:cNvPr>
          <p:cNvSpPr/>
          <p:nvPr/>
        </p:nvSpPr>
        <p:spPr>
          <a:xfrm>
            <a:off x="7615115" y="1972352"/>
            <a:ext cx="616475" cy="69206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/>
          </a:p>
        </p:txBody>
      </p:sp>
      <p:pic>
        <p:nvPicPr>
          <p:cNvPr id="35" name="図 34" descr="天井, 屋内, テーブル, 建物 が含まれている画像&#10;&#10;自動的に生成された説明">
            <a:extLst>
              <a:ext uri="{FF2B5EF4-FFF2-40B4-BE49-F238E27FC236}">
                <a16:creationId xmlns:a16="http://schemas.microsoft.com/office/drawing/2014/main" id="{86F94CAC-21E5-592F-8873-705C8B7DE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7"/>
          <a:stretch/>
        </p:blipFill>
        <p:spPr>
          <a:xfrm>
            <a:off x="7279092" y="2691991"/>
            <a:ext cx="1267199" cy="633600"/>
          </a:xfrm>
          <a:prstGeom prst="rect">
            <a:avLst/>
          </a:prstGeom>
        </p:spPr>
      </p:pic>
      <p:pic>
        <p:nvPicPr>
          <p:cNvPr id="36" name="図 35" descr="屋外, 道路, 草, 自然 が含まれている画像&#10;&#10;自動的に生成された説明">
            <a:extLst>
              <a:ext uri="{FF2B5EF4-FFF2-40B4-BE49-F238E27FC236}">
                <a16:creationId xmlns:a16="http://schemas.microsoft.com/office/drawing/2014/main" id="{DC71693B-B815-6A00-4795-AC43D029B65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387" y="2691991"/>
            <a:ext cx="1267200" cy="633600"/>
          </a:xfrm>
          <a:prstGeom prst="rect">
            <a:avLst/>
          </a:prstGeom>
        </p:spPr>
      </p:pic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990B16F9-317C-20FA-34CF-DE17D388FCFE}"/>
              </a:ext>
            </a:extLst>
          </p:cNvPr>
          <p:cNvSpPr txBox="1"/>
          <p:nvPr/>
        </p:nvSpPr>
        <p:spPr>
          <a:xfrm>
            <a:off x="7691466" y="3291011"/>
            <a:ext cx="955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/>
              <a:t>透明度</a:t>
            </a:r>
            <a:r>
              <a:rPr lang="en-US" altLang="ja-JP" sz="1200" b="1" dirty="0"/>
              <a:t>30%</a:t>
            </a:r>
            <a:endParaRPr kumimoji="1" lang="ja-JP" altLang="en-US" sz="1200" b="1" dirty="0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D369A8FA-C153-124F-3F51-0AC9972A9C0B}"/>
              </a:ext>
            </a:extLst>
          </p:cNvPr>
          <p:cNvSpPr txBox="1"/>
          <p:nvPr/>
        </p:nvSpPr>
        <p:spPr>
          <a:xfrm>
            <a:off x="5891704" y="3291011"/>
            <a:ext cx="947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b="1" dirty="0">
                <a:solidFill>
                  <a:schemeClr val="bg1">
                    <a:lumMod val="50000"/>
                  </a:schemeClr>
                </a:solidFill>
              </a:rPr>
              <a:t>透明度</a:t>
            </a:r>
            <a:r>
              <a:rPr lang="en-US" altLang="ja-JP" sz="1200" b="1" dirty="0">
                <a:solidFill>
                  <a:schemeClr val="bg1">
                    <a:lumMod val="50000"/>
                  </a:schemeClr>
                </a:solidFill>
              </a:rPr>
              <a:t>70%</a:t>
            </a:r>
            <a:endParaRPr kumimoji="1" lang="ja-JP" altLang="en-US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9" name="図 38" descr="天井, 屋内, テーブル, 建物 が含まれている画像&#10;&#10;自動的に生成された説明">
            <a:extLst>
              <a:ext uri="{FF2B5EF4-FFF2-40B4-BE49-F238E27FC236}">
                <a16:creationId xmlns:a16="http://schemas.microsoft.com/office/drawing/2014/main" id="{A5F53B31-5C0E-E765-53BA-59C77DFE93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7"/>
          <a:stretch/>
        </p:blipFill>
        <p:spPr>
          <a:xfrm>
            <a:off x="6580826" y="3526251"/>
            <a:ext cx="1342738" cy="671369"/>
          </a:xfrm>
          <a:prstGeom prst="rect">
            <a:avLst/>
          </a:prstGeom>
        </p:spPr>
      </p:pic>
      <p:pic>
        <p:nvPicPr>
          <p:cNvPr id="40" name="図 39" descr="屋外, 道路, 草, 自然 が含まれている画像&#10;&#10;自動的に生成された説明">
            <a:extLst>
              <a:ext uri="{FF2B5EF4-FFF2-40B4-BE49-F238E27FC236}">
                <a16:creationId xmlns:a16="http://schemas.microsoft.com/office/drawing/2014/main" id="{FBF8952F-6CCB-5106-31DB-7A28B4925DB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826" y="3526251"/>
            <a:ext cx="1342738" cy="671369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F08AC8D4-B16B-9679-0287-FB3702A498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047" y1="22900" x2="47917" y2="27100"/>
                        <a14:foregroundMark x1="49219" y1="31543" x2="50716" y2="31543"/>
                        <a14:foregroundMark x1="38994" y1="52605" x2="39714" y2="53955"/>
                        <a14:foregroundMark x1="39193" y1="52637" x2="40039" y2="54736"/>
                        <a14:foregroundMark x1="40169" y1="55420" x2="39800" y2="54313"/>
                        <a14:foregroundMark x1="40560" y1="55469" x2="39937" y2="54280"/>
                        <a14:foregroundMark x1="43945" y1="56592" x2="46484" y2="60742"/>
                        <a14:foregroundMark x1="47721" y1="66260" x2="47721" y2="65039"/>
                        <a14:foregroundMark x1="61523" y1="63867" x2="61458" y2="61377"/>
                        <a14:foregroundMark x1="60883" y1="63751" x2="61719" y2="63721"/>
                        <a14:foregroundMark x1="60634" y1="64069" x2="61784" y2="63379"/>
                        <a14:foregroundMark x1="61784" y1="63330" x2="61784" y2="64111"/>
                        <a14:foregroundMark x1="61719" y1="62207" x2="61979" y2="63818"/>
                        <a14:foregroundMark x1="61914" y1="63965" x2="61914" y2="63965"/>
                        <a14:foregroundMark x1="60818" y1="63971" x2="61589" y2="63721"/>
                        <a14:foregroundMark x1="62631" y1="64611" x2="63329" y2="65239"/>
                        <a14:foregroundMark x1="61589" y1="63672" x2="62648" y2="64626"/>
                        <a14:foregroundMark x1="47070" y1="62451" x2="47331" y2="65381"/>
                        <a14:foregroundMark x1="46484" y1="63135" x2="47135" y2="65381"/>
                        <a14:foregroundMark x1="47005" y1="63477" x2="47266" y2="64502"/>
                        <a14:foregroundMark x1="46354" y1="63184" x2="46745" y2="63672"/>
                        <a14:foregroundMark x1="46940" y1="63281" x2="46289" y2="63379"/>
                        <a14:foregroundMark x1="47461" y1="64014" x2="48307" y2="65967"/>
                        <a14:foregroundMark x1="47852" y1="64258" x2="48307" y2="66846"/>
                        <a14:foregroundMark x1="38542" y1="42383" x2="45052" y2="41113"/>
                        <a14:foregroundMark x1="60742" y1="63916" x2="61198" y2="64258"/>
                        <a14:backgroundMark x1="28581" y1="56104" x2="40430" y2="67920"/>
                        <a14:backgroundMark x1="40430" y1="67920" x2="41602" y2="68457"/>
                        <a14:backgroundMark x1="63525" y1="63100" x2="69596" y2="60400"/>
                        <a14:backgroundMark x1="47852" y1="70068" x2="60487" y2="64450"/>
                        <a14:backgroundMark x1="73698" y1="47363" x2="88346" y2="63525"/>
                        <a14:backgroundMark x1="88346" y1="63525" x2="89063" y2="68164"/>
                        <a14:backgroundMark x1="64258" y1="28564" x2="74609" y2="49854"/>
                        <a14:backgroundMark x1="62044" y1="5566" x2="72135" y2="34326"/>
                        <a14:backgroundMark x1="59896" y1="31641" x2="65560" y2="38574"/>
                        <a14:backgroundMark x1="65560" y1="38574" x2="71289" y2="38623"/>
                        <a14:backgroundMark x1="51693" y1="39502" x2="53516" y2="38037"/>
                        <a14:backgroundMark x1="50065" y1="26611" x2="51107" y2="25244"/>
                        <a14:backgroundMark x1="48112" y1="30029" x2="48698" y2="30078"/>
                        <a14:backgroundMark x1="47591" y1="30127" x2="49089" y2="30322"/>
                        <a14:backgroundMark x1="47135" y1="30176" x2="49609" y2="30176"/>
                        <a14:backgroundMark x1="51237" y1="29395" x2="51302" y2="29590"/>
                        <a14:backgroundMark x1="35352" y1="52295" x2="36458" y2="60986"/>
                        <a14:backgroundMark x1="32292" y1="55664" x2="37695" y2="59033"/>
                        <a14:backgroundMark x1="35221" y1="56689" x2="41862" y2="66211"/>
                        <a14:backgroundMark x1="35091" y1="58643" x2="41602" y2="66943"/>
                        <a14:backgroundMark x1="41667" y1="49707" x2="41471" y2="56689"/>
                        <a14:backgroundMark x1="41471" y1="56689" x2="41471" y2="56689"/>
                        <a14:backgroundMark x1="41211" y1="46777" x2="41992" y2="47021"/>
                        <a14:backgroundMark x1="44596" y1="50732" x2="45964" y2="51318"/>
                        <a14:backgroundMark x1="46029" y1="56396" x2="46680" y2="58008"/>
                        <a14:backgroundMark x1="45443" y1="55225" x2="45768" y2="56445"/>
                        <a14:backgroundMark x1="44922" y1="50977" x2="46419" y2="51318"/>
                        <a14:backgroundMark x1="51693" y1="57422" x2="52214" y2="57373"/>
                        <a14:backgroundMark x1="50260" y1="56934" x2="51497" y2="56982"/>
                        <a14:backgroundMark x1="61849" y1="58301" x2="63672" y2="58301"/>
                        <a14:backgroundMark x1="54688" y1="63330" x2="47526" y2="58691"/>
                        <a14:backgroundMark x1="47526" y1="58691" x2="56706" y2="60107"/>
                        <a14:backgroundMark x1="56706" y1="60107" x2="54622" y2="61426"/>
                        <a14:backgroundMark x1="53255" y1="60889" x2="53190" y2="61377"/>
                        <a14:backgroundMark x1="40169" y1="51953" x2="41081" y2="54004"/>
                        <a14:backgroundMark x1="37500" y1="51563" x2="38346" y2="52588"/>
                        <a14:backgroundMark x1="37956" y1="51611" x2="38411" y2="52734"/>
                        <a14:backgroundMark x1="42708" y1="56396" x2="44661" y2="60400"/>
                        <a14:backgroundMark x1="45052" y1="56152" x2="46745" y2="59375"/>
                        <a14:backgroundMark x1="48185" y1="62507" x2="48574" y2="63752"/>
                        <a14:backgroundMark x1="47786" y1="61230" x2="48151" y2="62397"/>
                        <a14:backgroundMark x1="49349" y1="65186" x2="50326" y2="66699"/>
                        <a14:backgroundMark x1="48958" y1="64697" x2="49609" y2="65576"/>
                        <a14:backgroundMark x1="45638" y1="63965" x2="45768" y2="65723"/>
                        <a14:backgroundMark x1="45443" y1="62451" x2="45768" y2="62988"/>
                        <a14:backgroundMark x1="47721" y1="61328" x2="47982" y2="61719"/>
                        <a14:backgroundMark x1="58724" y1="62744" x2="59766" y2="64844"/>
                        <a14:backgroundMark x1="60221" y1="62158" x2="59701" y2="63916"/>
                        <a14:backgroundMark x1="62500" y1="64990" x2="63021" y2="64795"/>
                        <a14:backgroundMark x1="62174" y1="59912" x2="62500" y2="60352"/>
                        <a14:backgroundMark x1="54427" y1="57373" x2="54427" y2="58105"/>
                        <a14:backgroundMark x1="54427" y1="56885" x2="54622" y2="57617"/>
                        <a14:backgroundMark x1="53581" y1="56055" x2="53060" y2="56348"/>
                        <a14:backgroundMark x1="56836" y1="43945" x2="60091" y2="46533"/>
                        <a14:backgroundMark x1="56706" y1="44141" x2="59245" y2="46143"/>
                        <a14:backgroundMark x1="44466" y1="49023" x2="46810" y2="51221"/>
                        <a14:backgroundMark x1="46029" y1="41357" x2="45703" y2="41113"/>
                        <a14:backgroundMark x1="44010" y1="48730" x2="43880" y2="48145"/>
                        <a14:backgroundMark x1="38932" y1="9521" x2="63281" y2="18652"/>
                        <a14:backgroundMark x1="63281" y1="18652" x2="63672" y2="18994"/>
                        <a14:backgroundMark x1="68945" y1="50684" x2="69401" y2="52002"/>
                        <a14:backgroundMark x1="62174" y1="48291" x2="63672" y2="49072"/>
                        <a14:backgroundMark x1="62305" y1="49316" x2="63932" y2="49170"/>
                        <a14:backgroundMark x1="60026" y1="60547" x2="59440" y2="58691"/>
                        <a14:backgroundMark x1="59505" y1="58301" x2="60417" y2="61035"/>
                        <a14:backgroundMark x1="62826" y1="60742" x2="63672" y2="62646"/>
                        <a14:backgroundMark x1="62630" y1="65771" x2="64909" y2="64697"/>
                        <a14:backgroundMark x1="62305" y1="65430" x2="65169" y2="64697"/>
                        <a14:backgroundMark x1="70052" y1="61035" x2="70833" y2="62402"/>
                        <a14:backgroundMark x1="63346" y1="62549" x2="63672" y2="64209"/>
                        <a14:backgroundMark x1="63281" y1="62695" x2="63672" y2="645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99" t="17977" r="29365" b="29965"/>
          <a:stretch/>
        </p:blipFill>
        <p:spPr>
          <a:xfrm>
            <a:off x="6322448" y="2143179"/>
            <a:ext cx="324842" cy="553506"/>
          </a:xfrm>
          <a:prstGeom prst="rect">
            <a:avLst/>
          </a:prstGeom>
        </p:spPr>
      </p:pic>
      <p:pic>
        <p:nvPicPr>
          <p:cNvPr id="42" name="図 41">
            <a:extLst>
              <a:ext uri="{FF2B5EF4-FFF2-40B4-BE49-F238E27FC236}">
                <a16:creationId xmlns:a16="http://schemas.microsoft.com/office/drawing/2014/main" id="{58D859E9-AEF9-EDDD-5B70-D293E0E1F1B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288" b="96926" l="10000" r="90000">
                        <a14:foregroundMark x1="35614" y1="58495" x2="35614" y2="58495"/>
                        <a14:foregroundMark x1="36273" y1="52670" x2="36273" y2="52670"/>
                        <a14:foregroundMark x1="37886" y1="48867" x2="37886" y2="48867"/>
                        <a14:foregroundMark x1="40318" y1="45995" x2="40318" y2="45995"/>
                        <a14:foregroundMark x1="38295" y1="90939" x2="38295" y2="90939"/>
                        <a14:foregroundMark x1="36909" y1="93892" x2="36909" y2="93892"/>
                        <a14:foregroundMark x1="37386" y1="97006" x2="37386" y2="97006"/>
                        <a14:foregroundMark x1="57659" y1="47451" x2="57659" y2="47451"/>
                        <a14:foregroundMark x1="57727" y1="45550" x2="57727" y2="45550"/>
                        <a14:foregroundMark x1="50023" y1="8010" x2="50023" y2="8010"/>
                        <a14:foregroundMark x1="50205" y1="4288" x2="50205" y2="4288"/>
                        <a14:foregroundMark x1="49682" y1="18608" x2="53591" y2="20429"/>
                        <a14:foregroundMark x1="53591" y1="20429" x2="52955" y2="33050"/>
                        <a14:foregroundMark x1="60818" y1="47896" x2="63750" y2="47654"/>
                        <a14:foregroundMark x1="36818" y1="88066" x2="39455" y2="93204"/>
                        <a14:foregroundMark x1="39455" y1="93204" x2="40705" y2="86489"/>
                        <a14:foregroundMark x1="40705" y1="86489" x2="40705" y2="86489"/>
                        <a14:foregroundMark x1="34250" y1="58859" x2="38682" y2="47047"/>
                        <a14:foregroundMark x1="38682" y1="47047" x2="40773" y2="45429"/>
                        <a14:foregroundMark x1="41455" y1="45631" x2="44614" y2="41222"/>
                        <a14:foregroundMark x1="45523" y1="33819" x2="44932" y2="25769"/>
                        <a14:foregroundMark x1="44932" y1="25769" x2="48795" y2="20024"/>
                        <a14:foregroundMark x1="48795" y1="20024" x2="49045" y2="19984"/>
                        <a14:foregroundMark x1="44591" y1="21157" x2="44636" y2="28722"/>
                        <a14:foregroundMark x1="44636" y1="28722" x2="44909" y2="29814"/>
                        <a14:foregroundMark x1="43886" y1="20833" x2="44250" y2="24595"/>
                        <a14:foregroundMark x1="43750" y1="20833" x2="44114" y2="24838"/>
                        <a14:foregroundMark x1="43682" y1="21278" x2="43750" y2="23018"/>
                        <a14:foregroundMark x1="43659" y1="22896" x2="43909" y2="25000"/>
                        <a14:foregroundMark x1="43682" y1="21521" x2="43818" y2="20712"/>
                        <a14:foregroundMark x1="52477" y1="25405" x2="52273" y2="33576"/>
                        <a14:foregroundMark x1="38727" y1="80663" x2="38795" y2="83940"/>
                        <a14:foregroundMark x1="55136" y1="51254" x2="55318" y2="53115"/>
                        <a14:foregroundMark x1="55295" y1="55663" x2="55023" y2="57160"/>
                        <a14:foregroundMark x1="54705" y1="57362" x2="54364" y2="59223"/>
                        <a14:foregroundMark x1="50818" y1="42880" x2="54591" y2="44013"/>
                        <a14:foregroundMark x1="53091" y1="44134" x2="55000" y2="44579"/>
                        <a14:foregroundMark x1="53409" y1="44377" x2="55136" y2="45591"/>
                        <a14:foregroundMark x1="48932" y1="49595" x2="49068" y2="48827"/>
                        <a14:foregroundMark x1="49364" y1="47937" x2="49636" y2="46723"/>
                        <a14:foregroundMark x1="50091" y1="54207" x2="50705" y2="52710"/>
                        <a14:foregroundMark x1="42705" y1="42799" x2="43250" y2="42152"/>
                        <a14:foregroundMark x1="42750" y1="42193" x2="43045" y2="42071"/>
                        <a14:foregroundMark x1="42545" y1="43406" x2="42545" y2="43123"/>
                        <a14:foregroundMark x1="42636" y1="42638" x2="42636" y2="42961"/>
                        <a14:foregroundMark x1="42841" y1="43163" x2="42591" y2="43042"/>
                        <a14:foregroundMark x1="42205" y1="44620" x2="42897" y2="41845"/>
                        <a14:foregroundMark x1="42610" y1="42348" x2="42545" y2="43608"/>
                        <a14:foregroundMark x1="40568" y1="45672" x2="41477" y2="45267"/>
                        <a14:foregroundMark x1="63682" y1="47937" x2="64841" y2="49070"/>
                        <a14:foregroundMark x1="54023" y1="17799" x2="56364" y2="18568"/>
                        <a14:foregroundMark x1="50470" y1="44697" x2="50045" y2="46561"/>
                        <a14:foregroundMark x1="50659" y1="52791" x2="51409" y2="50809"/>
                        <a14:foregroundMark x1="51455" y1="50890" x2="51977" y2="49555"/>
                        <a14:foregroundMark x1="52114" y1="49838" x2="52386" y2="48989"/>
                        <a14:foregroundMark x1="50932" y1="10518" x2="50932" y2="10518"/>
                        <a14:foregroundMark x1="50864" y1="9749" x2="50864" y2="9749"/>
                        <a14:backgroundMark x1="25318" y1="60316" x2="25318" y2="60316"/>
                        <a14:backgroundMark x1="47409" y1="89887" x2="47409" y2="89887"/>
                        <a14:backgroundMark x1="46886" y1="94175" x2="46886" y2="94175"/>
                        <a14:backgroundMark x1="21045" y1="60194" x2="21045" y2="60194"/>
                        <a14:backgroundMark x1="50409" y1="25769" x2="50409" y2="25769"/>
                        <a14:backgroundMark x1="50295" y1="33374" x2="50227" y2="24434"/>
                        <a14:backgroundMark x1="50227" y1="24434" x2="50432" y2="33172"/>
                        <a14:backgroundMark x1="20205" y1="66262" x2="20227" y2="65939"/>
                        <a14:backgroundMark x1="25500" y1="72613" x2="25500" y2="72613"/>
                        <a14:backgroundMark x1="30477" y1="71238" x2="30659" y2="76294"/>
                        <a14:backgroundMark x1="56045" y1="4531" x2="56114" y2="10599"/>
                        <a14:backgroundMark x1="26909" y1="54571" x2="26364" y2="70186"/>
                        <a14:backgroundMark x1="57795" y1="20024" x2="56614" y2="34911"/>
                        <a14:backgroundMark x1="56614" y1="34911" x2="59273" y2="41828"/>
                        <a14:backgroundMark x1="63884" y1="47268" x2="67023" y2="50971"/>
                        <a14:backgroundMark x1="59273" y1="41828" x2="63506" y2="46822"/>
                        <a14:backgroundMark x1="67023" y1="50971" x2="69023" y2="70793"/>
                        <a14:backgroundMark x1="69023" y1="70793" x2="68727" y2="74595"/>
                        <a14:backgroundMark x1="30068" y1="72249" x2="10818" y2="72371"/>
                        <a14:backgroundMark x1="10818" y1="72371" x2="7705" y2="71481"/>
                        <a14:backgroundMark x1="39659" y1="95955" x2="41727" y2="90008"/>
                        <a14:backgroundMark x1="41727" y1="90008" x2="47091" y2="87662"/>
                        <a14:backgroundMark x1="47091" y1="87662" x2="62341" y2="93406"/>
                        <a14:backgroundMark x1="41864" y1="84951" x2="46932" y2="83617"/>
                        <a14:backgroundMark x1="46932" y1="83617" x2="51795" y2="85154"/>
                        <a14:backgroundMark x1="51795" y1="85154" x2="54864" y2="89684"/>
                        <a14:backgroundMark x1="54864" y1="89684" x2="54864" y2="89806"/>
                        <a14:backgroundMark x1="43955" y1="40817" x2="44727" y2="32565"/>
                        <a14:backgroundMark x1="43685" y1="21278" x2="43409" y2="18285"/>
                        <a14:backgroundMark x1="44727" y1="32565" x2="44501" y2="30117"/>
                        <a14:backgroundMark x1="43409" y1="18285" x2="46591" y2="15332"/>
                        <a14:backgroundMark x1="49045" y1="24879" x2="50568" y2="31675"/>
                        <a14:backgroundMark x1="50568" y1="31675" x2="49364" y2="25081"/>
                        <a14:backgroundMark x1="49364" y1="25081" x2="49932" y2="25040"/>
                        <a14:backgroundMark x1="51182" y1="56270" x2="54205" y2="51173"/>
                        <a14:backgroundMark x1="54205" y1="51173" x2="54773" y2="54328"/>
                        <a14:backgroundMark x1="60386" y1="34021" x2="68227" y2="19660"/>
                        <a14:backgroundMark x1="68227" y1="19660" x2="72477" y2="5704"/>
                        <a14:backgroundMark x1="59114" y1="42557" x2="61705" y2="46521"/>
                        <a14:backgroundMark x1="51045" y1="10356" x2="52659" y2="16424"/>
                        <a14:backgroundMark x1="48636" y1="16586" x2="49273" y2="16707"/>
                        <a14:backgroundMark x1="44909" y1="35558" x2="44364" y2="40534"/>
                        <a14:backgroundMark x1="45023" y1="36165" x2="44932" y2="40008"/>
                        <a14:backgroundMark x1="44818" y1="40251" x2="44682" y2="40453"/>
                        <a14:backgroundMark x1="45273" y1="36327" x2="45295" y2="35801"/>
                        <a14:backgroundMark x1="50864" y1="24960" x2="51000" y2="28074"/>
                        <a14:backgroundMark x1="50136" y1="23584" x2="50818" y2="23503"/>
                        <a14:backgroundMark x1="34409" y1="54976" x2="33068" y2="62581"/>
                        <a14:backgroundMark x1="33068" y1="62581" x2="32955" y2="69377"/>
                        <a14:backgroundMark x1="53477" y1="85720" x2="54500" y2="88026"/>
                        <a14:backgroundMark x1="54000" y1="84911" x2="54273" y2="85841"/>
                        <a14:backgroundMark x1="41682" y1="83010" x2="46114" y2="83131"/>
                        <a14:backgroundMark x1="46114" y1="83131" x2="46205" y2="83091"/>
                        <a14:backgroundMark x1="47318" y1="45267" x2="47432" y2="45995"/>
                        <a14:backgroundMark x1="48614" y1="44539" x2="48500" y2="47735"/>
                        <a14:backgroundMark x1="52977" y1="46157" x2="54000" y2="47492"/>
                        <a14:backgroundMark x1="51841" y1="45146" x2="52568" y2="46036"/>
                        <a14:backgroundMark x1="54068" y1="54288" x2="52500" y2="56472"/>
                        <a14:backgroundMark x1="48932" y1="52387" x2="49500" y2="52913"/>
                        <a14:backgroundMark x1="50864" y1="48584" x2="50500" y2="50647"/>
                        <a14:backgroundMark x1="49341" y1="43932" x2="49273" y2="45024"/>
                        <a14:backgroundMark x1="50977" y1="29248" x2="50955" y2="30178"/>
                        <a14:backgroundMark x1="51386" y1="26173" x2="51432" y2="27549"/>
                        <a14:backgroundMark x1="51023" y1="22856" x2="51182" y2="23018"/>
                        <a14:backgroundMark x1="51409" y1="22937" x2="51409" y2="23422"/>
                        <a14:backgroundMark x1="50500" y1="33576" x2="50341" y2="36286"/>
                        <a14:backgroundMark x1="50432" y1="36448" x2="50386" y2="36934"/>
                        <a14:backgroundMark x1="40909" y1="44782" x2="42477" y2="42031"/>
                        <a14:backgroundMark x1="60227" y1="45591" x2="60841" y2="46278"/>
                        <a14:backgroundMark x1="60205" y1="46197" x2="60545" y2="46238"/>
                        <a14:backgroundMark x1="60273" y1="47128" x2="60523" y2="46521"/>
                        <a14:backgroundMark x1="48364" y1="48948" x2="48227" y2="48989"/>
                        <a14:backgroundMark x1="48227" y1="48989" x2="49023" y2="45955"/>
                        <a14:backgroundMark x1="48977" y1="47532" x2="49614" y2="44660"/>
                        <a14:backgroundMark x1="49591" y1="43811" x2="49682" y2="44903"/>
                        <a14:backgroundMark x1="49727" y1="44053" x2="49636" y2="45267"/>
                        <a14:backgroundMark x1="49932" y1="43851" x2="49841" y2="45024"/>
                        <a14:backgroundMark x1="49841" y1="43770" x2="50136" y2="43689"/>
                        <a14:backgroundMark x1="48886" y1="54207" x2="49341" y2="54167"/>
                        <a14:backgroundMark x1="61182" y1="93002" x2="63932" y2="89968"/>
                        <a14:backgroundMark x1="68136" y1="69134" x2="68114" y2="69579"/>
                        <a14:backgroundMark x1="51103" y1="47490" x2="51103" y2="47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527" r="31481"/>
          <a:stretch/>
        </p:blipFill>
        <p:spPr>
          <a:xfrm>
            <a:off x="7717378" y="2021435"/>
            <a:ext cx="411951" cy="642978"/>
          </a:xfrm>
          <a:prstGeom prst="rect">
            <a:avLst/>
          </a:prstGeom>
        </p:spPr>
      </p:pic>
      <p:pic>
        <p:nvPicPr>
          <p:cNvPr id="43" name="図 42" descr="屋内, リモコン, テーブル, 座る が含まれている画像&#10;&#10;自動的に生成された説明">
            <a:extLst>
              <a:ext uri="{FF2B5EF4-FFF2-40B4-BE49-F238E27FC236}">
                <a16:creationId xmlns:a16="http://schemas.microsoft.com/office/drawing/2014/main" id="{43110AE4-6658-E327-A835-C02A7D16935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600" b="91000" l="228" r="89612">
                        <a14:foregroundMark x1="5479" y1="28800" x2="32078" y2="13600"/>
                        <a14:foregroundMark x1="32078" y1="13600" x2="48402" y2="11000"/>
                        <a14:foregroundMark x1="48402" y1="11000" x2="48402" y2="11000"/>
                        <a14:foregroundMark x1="31164" y1="7700" x2="57078" y2="3600"/>
                        <a14:foregroundMark x1="1142" y1="27700" x2="342" y2="30800"/>
                        <a14:foregroundMark x1="57763" y1="91000" x2="60274" y2="90800"/>
                        <a14:backgroundMark x1="79338" y1="79700" x2="81393" y2="8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349" b="6290"/>
          <a:stretch/>
        </p:blipFill>
        <p:spPr>
          <a:xfrm>
            <a:off x="8141334" y="2367875"/>
            <a:ext cx="192519" cy="283476"/>
          </a:xfrm>
          <a:prstGeom prst="rect">
            <a:avLst/>
          </a:prstGeom>
        </p:spPr>
      </p:pic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6298A398-F311-AE4F-E898-DE5B44255169}"/>
              </a:ext>
            </a:extLst>
          </p:cNvPr>
          <p:cNvCxnSpPr>
            <a:cxnSpLocks/>
          </p:cNvCxnSpPr>
          <p:nvPr/>
        </p:nvCxnSpPr>
        <p:spPr>
          <a:xfrm>
            <a:off x="5808617" y="2047760"/>
            <a:ext cx="0" cy="23400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円弧 44">
            <a:extLst>
              <a:ext uri="{FF2B5EF4-FFF2-40B4-BE49-F238E27FC236}">
                <a16:creationId xmlns:a16="http://schemas.microsoft.com/office/drawing/2014/main" id="{5EF4516C-D97A-33A1-E369-22B271EE96CC}"/>
              </a:ext>
            </a:extLst>
          </p:cNvPr>
          <p:cNvSpPr/>
          <p:nvPr/>
        </p:nvSpPr>
        <p:spPr>
          <a:xfrm>
            <a:off x="5452381" y="3967849"/>
            <a:ext cx="750139" cy="510819"/>
          </a:xfrm>
          <a:prstGeom prst="arc">
            <a:avLst>
              <a:gd name="adj1" fmla="val 12407745"/>
              <a:gd name="adj2" fmla="val 20415092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5396AA45-9E85-2794-B4A5-24AA52FD94A3}"/>
              </a:ext>
            </a:extLst>
          </p:cNvPr>
          <p:cNvSpPr txBox="1"/>
          <p:nvPr/>
        </p:nvSpPr>
        <p:spPr>
          <a:xfrm>
            <a:off x="4686321" y="4388515"/>
            <a:ext cx="2236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 dirty="0"/>
              <a:t>任意の時点で切り替え</a:t>
            </a:r>
          </a:p>
        </p:txBody>
      </p:sp>
      <p:sp>
        <p:nvSpPr>
          <p:cNvPr id="47" name="円弧 46">
            <a:extLst>
              <a:ext uri="{FF2B5EF4-FFF2-40B4-BE49-F238E27FC236}">
                <a16:creationId xmlns:a16="http://schemas.microsoft.com/office/drawing/2014/main" id="{BDADBBCA-79F2-4B11-F7CE-84977E3827DA}"/>
              </a:ext>
            </a:extLst>
          </p:cNvPr>
          <p:cNvSpPr/>
          <p:nvPr/>
        </p:nvSpPr>
        <p:spPr>
          <a:xfrm>
            <a:off x="5452381" y="3806956"/>
            <a:ext cx="750139" cy="510819"/>
          </a:xfrm>
          <a:prstGeom prst="arc">
            <a:avLst>
              <a:gd name="adj1" fmla="val 1439851"/>
              <a:gd name="adj2" fmla="val 9879513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8" name="図 47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D8DF7F32-4640-2495-FFB6-20BEA149BA3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94" t="22895" r="27833" b="22839"/>
          <a:stretch/>
        </p:blipFill>
        <p:spPr>
          <a:xfrm>
            <a:off x="4163638" y="4337863"/>
            <a:ext cx="308295" cy="360000"/>
          </a:xfrm>
          <a:prstGeom prst="rect">
            <a:avLst/>
          </a:prstGeom>
        </p:spPr>
      </p:pic>
      <p:pic>
        <p:nvPicPr>
          <p:cNvPr id="49" name="図 48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AFA3EF84-A709-28EA-DEEF-DBC82AA4A41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94" t="22895" r="27833" b="22839"/>
          <a:stretch/>
        </p:blipFill>
        <p:spPr>
          <a:xfrm>
            <a:off x="7096471" y="4371258"/>
            <a:ext cx="308295" cy="360000"/>
          </a:xfrm>
          <a:prstGeom prst="rect">
            <a:avLst/>
          </a:prstGeom>
        </p:spPr>
      </p:pic>
      <p:sp>
        <p:nvSpPr>
          <p:cNvPr id="50" name="コンテンツ プレースホルダー 2">
            <a:extLst>
              <a:ext uri="{FF2B5EF4-FFF2-40B4-BE49-F238E27FC236}">
                <a16:creationId xmlns:a16="http://schemas.microsoft.com/office/drawing/2014/main" id="{E6A0F29B-FEFB-BA9E-774B-4A1896DD32C6}"/>
              </a:ext>
            </a:extLst>
          </p:cNvPr>
          <p:cNvSpPr txBox="1">
            <a:spLocks/>
          </p:cNvSpPr>
          <p:nvPr/>
        </p:nvSpPr>
        <p:spPr>
          <a:xfrm>
            <a:off x="107271" y="976085"/>
            <a:ext cx="11394664" cy="928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/>
              <a:t>映像提示形式および空間選択形式を比較し，同時性知覚および</a:t>
            </a:r>
            <a:br>
              <a:rPr lang="en-US" altLang="ja-JP" sz="2400" dirty="0"/>
            </a:br>
            <a:r>
              <a:rPr lang="ja-JP" altLang="en-US" sz="2400" dirty="0"/>
              <a:t>空間と身体位置に関する認知を評価した．実験参加者数は</a:t>
            </a:r>
            <a:r>
              <a:rPr lang="en-US" altLang="ja-JP" sz="2400" dirty="0"/>
              <a:t>15</a:t>
            </a:r>
            <a:r>
              <a:rPr lang="ja-JP" altLang="en-US" sz="2400" dirty="0"/>
              <a:t>名．</a:t>
            </a:r>
            <a:endParaRPr lang="en-US" altLang="ja-JP" sz="2400" dirty="0"/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59405C7C-8825-5D19-C50C-47D353CA0FB7}"/>
              </a:ext>
            </a:extLst>
          </p:cNvPr>
          <p:cNvSpPr/>
          <p:nvPr/>
        </p:nvSpPr>
        <p:spPr>
          <a:xfrm>
            <a:off x="122346" y="1736083"/>
            <a:ext cx="2693270" cy="29901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10558817-3D7E-A2C7-4364-EB6C06AC3E00}"/>
              </a:ext>
            </a:extLst>
          </p:cNvPr>
          <p:cNvSpPr/>
          <p:nvPr/>
        </p:nvSpPr>
        <p:spPr>
          <a:xfrm>
            <a:off x="3062878" y="1736279"/>
            <a:ext cx="5491478" cy="29949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2DAAE110-3DDC-AC0B-9926-08CFC28C0D4F}"/>
              </a:ext>
            </a:extLst>
          </p:cNvPr>
          <p:cNvCxnSpPr>
            <a:cxnSpLocks/>
          </p:cNvCxnSpPr>
          <p:nvPr/>
        </p:nvCxnSpPr>
        <p:spPr>
          <a:xfrm flipH="1">
            <a:off x="4713896" y="3330517"/>
            <a:ext cx="147987" cy="21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7C0955E6-AB7B-DD16-0B86-7CB78B0E6082}"/>
              </a:ext>
            </a:extLst>
          </p:cNvPr>
          <p:cNvCxnSpPr>
            <a:cxnSpLocks/>
          </p:cNvCxnSpPr>
          <p:nvPr/>
        </p:nvCxnSpPr>
        <p:spPr>
          <a:xfrm>
            <a:off x="6727387" y="3319663"/>
            <a:ext cx="147987" cy="21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6B5F9710-6EAD-1793-9B9D-0C97A435D33A}"/>
              </a:ext>
            </a:extLst>
          </p:cNvPr>
          <p:cNvCxnSpPr>
            <a:cxnSpLocks/>
          </p:cNvCxnSpPr>
          <p:nvPr/>
        </p:nvCxnSpPr>
        <p:spPr>
          <a:xfrm flipH="1">
            <a:off x="7602700" y="3324750"/>
            <a:ext cx="147987" cy="21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BB216EEF-ECF3-B9D1-550A-4178A30D4EDD}"/>
              </a:ext>
            </a:extLst>
          </p:cNvPr>
          <p:cNvCxnSpPr>
            <a:cxnSpLocks/>
          </p:cNvCxnSpPr>
          <p:nvPr/>
        </p:nvCxnSpPr>
        <p:spPr>
          <a:xfrm flipH="1">
            <a:off x="4351919" y="4143539"/>
            <a:ext cx="0" cy="180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AF85DFB1-48BA-5D25-83CD-261C93DA93A6}"/>
              </a:ext>
            </a:extLst>
          </p:cNvPr>
          <p:cNvCxnSpPr>
            <a:cxnSpLocks/>
          </p:cNvCxnSpPr>
          <p:nvPr/>
        </p:nvCxnSpPr>
        <p:spPr>
          <a:xfrm flipH="1">
            <a:off x="7291694" y="4185876"/>
            <a:ext cx="1584" cy="180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コンテンツ プレースホルダー 2">
            <a:extLst>
              <a:ext uri="{FF2B5EF4-FFF2-40B4-BE49-F238E27FC236}">
                <a16:creationId xmlns:a16="http://schemas.microsoft.com/office/drawing/2014/main" id="{8D440B42-B89A-24F0-2246-07E66701D787}"/>
              </a:ext>
            </a:extLst>
          </p:cNvPr>
          <p:cNvSpPr txBox="1">
            <a:spLocks/>
          </p:cNvSpPr>
          <p:nvPr/>
        </p:nvSpPr>
        <p:spPr>
          <a:xfrm>
            <a:off x="9660797" y="1731274"/>
            <a:ext cx="997805" cy="4028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000" b="1" dirty="0"/>
              <a:t>C</a:t>
            </a:r>
            <a:r>
              <a:rPr lang="ja-JP" altLang="en-US" sz="2000" b="1" dirty="0"/>
              <a:t>条件</a:t>
            </a:r>
            <a:endParaRPr lang="en-US" altLang="ja-JP" sz="2000" b="1" dirty="0"/>
          </a:p>
        </p:txBody>
      </p:sp>
      <p:sp>
        <p:nvSpPr>
          <p:cNvPr id="59" name="楕円 58">
            <a:extLst>
              <a:ext uri="{FF2B5EF4-FFF2-40B4-BE49-F238E27FC236}">
                <a16:creationId xmlns:a16="http://schemas.microsoft.com/office/drawing/2014/main" id="{F6908306-E378-E5B8-8DF3-ACDF9E52E5AF}"/>
              </a:ext>
            </a:extLst>
          </p:cNvPr>
          <p:cNvSpPr/>
          <p:nvPr/>
        </p:nvSpPr>
        <p:spPr>
          <a:xfrm>
            <a:off x="9146866" y="2064260"/>
            <a:ext cx="588719" cy="5932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pic>
        <p:nvPicPr>
          <p:cNvPr id="60" name="図 59" descr="天井, 屋内, テーブル, 建物 が含まれている画像&#10;&#10;自動的に生成された説明">
            <a:extLst>
              <a:ext uri="{FF2B5EF4-FFF2-40B4-BE49-F238E27FC236}">
                <a16:creationId xmlns:a16="http://schemas.microsoft.com/office/drawing/2014/main" id="{8731D9E2-41C1-6FF8-4BDE-BAD3405549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7"/>
          <a:stretch/>
        </p:blipFill>
        <p:spPr>
          <a:xfrm>
            <a:off x="10236620" y="2686987"/>
            <a:ext cx="1265315" cy="632658"/>
          </a:xfrm>
          <a:prstGeom prst="rect">
            <a:avLst/>
          </a:prstGeom>
        </p:spPr>
      </p:pic>
      <p:pic>
        <p:nvPicPr>
          <p:cNvPr id="61" name="図 60" descr="屋外, 道路, 草, 自然 が含まれている画像&#10;&#10;自動的に生成された説明">
            <a:extLst>
              <a:ext uri="{FF2B5EF4-FFF2-40B4-BE49-F238E27FC236}">
                <a16:creationId xmlns:a16="http://schemas.microsoft.com/office/drawing/2014/main" id="{13349B2B-8E21-8310-8472-2D0C8F82486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095" y="2686987"/>
            <a:ext cx="1265314" cy="632657"/>
          </a:xfrm>
          <a:prstGeom prst="rect">
            <a:avLst/>
          </a:prstGeom>
        </p:spPr>
      </p:pic>
      <p:pic>
        <p:nvPicPr>
          <p:cNvPr id="62" name="図 61">
            <a:extLst>
              <a:ext uri="{FF2B5EF4-FFF2-40B4-BE49-F238E27FC236}">
                <a16:creationId xmlns:a16="http://schemas.microsoft.com/office/drawing/2014/main" id="{68083188-D27B-6691-62FB-8ACA8FCF50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047" y1="22900" x2="47917" y2="27100"/>
                        <a14:foregroundMark x1="49219" y1="31543" x2="50716" y2="31543"/>
                        <a14:foregroundMark x1="38994" y1="52605" x2="39714" y2="53955"/>
                        <a14:foregroundMark x1="39193" y1="52637" x2="40039" y2="54736"/>
                        <a14:foregroundMark x1="40169" y1="55420" x2="39800" y2="54313"/>
                        <a14:foregroundMark x1="40560" y1="55469" x2="39937" y2="54280"/>
                        <a14:foregroundMark x1="43945" y1="56592" x2="46484" y2="60742"/>
                        <a14:foregroundMark x1="47721" y1="66260" x2="47721" y2="65039"/>
                        <a14:foregroundMark x1="61523" y1="63867" x2="61458" y2="61377"/>
                        <a14:foregroundMark x1="60883" y1="63751" x2="61719" y2="63721"/>
                        <a14:foregroundMark x1="60634" y1="64069" x2="61784" y2="63379"/>
                        <a14:foregroundMark x1="61784" y1="63330" x2="61784" y2="64111"/>
                        <a14:foregroundMark x1="61719" y1="62207" x2="61979" y2="63818"/>
                        <a14:foregroundMark x1="61914" y1="63965" x2="61914" y2="63965"/>
                        <a14:foregroundMark x1="60818" y1="63971" x2="61589" y2="63721"/>
                        <a14:foregroundMark x1="62631" y1="64611" x2="63329" y2="65239"/>
                        <a14:foregroundMark x1="61589" y1="63672" x2="62648" y2="64626"/>
                        <a14:foregroundMark x1="47070" y1="62451" x2="47331" y2="65381"/>
                        <a14:foregroundMark x1="46484" y1="63135" x2="47135" y2="65381"/>
                        <a14:foregroundMark x1="47005" y1="63477" x2="47266" y2="64502"/>
                        <a14:foregroundMark x1="46354" y1="63184" x2="46745" y2="63672"/>
                        <a14:foregroundMark x1="46940" y1="63281" x2="46289" y2="63379"/>
                        <a14:foregroundMark x1="47461" y1="64014" x2="48307" y2="65967"/>
                        <a14:foregroundMark x1="47852" y1="64258" x2="48307" y2="66846"/>
                        <a14:foregroundMark x1="38542" y1="42383" x2="45052" y2="41113"/>
                        <a14:foregroundMark x1="60742" y1="63916" x2="61198" y2="64258"/>
                        <a14:backgroundMark x1="28581" y1="56104" x2="40430" y2="67920"/>
                        <a14:backgroundMark x1="40430" y1="67920" x2="41602" y2="68457"/>
                        <a14:backgroundMark x1="63525" y1="63100" x2="69596" y2="60400"/>
                        <a14:backgroundMark x1="47852" y1="70068" x2="60487" y2="64450"/>
                        <a14:backgroundMark x1="73698" y1="47363" x2="88346" y2="63525"/>
                        <a14:backgroundMark x1="88346" y1="63525" x2="89063" y2="68164"/>
                        <a14:backgroundMark x1="64258" y1="28564" x2="74609" y2="49854"/>
                        <a14:backgroundMark x1="62044" y1="5566" x2="72135" y2="34326"/>
                        <a14:backgroundMark x1="59896" y1="31641" x2="65560" y2="38574"/>
                        <a14:backgroundMark x1="65560" y1="38574" x2="71289" y2="38623"/>
                        <a14:backgroundMark x1="51693" y1="39502" x2="53516" y2="38037"/>
                        <a14:backgroundMark x1="50065" y1="26611" x2="51107" y2="25244"/>
                        <a14:backgroundMark x1="48112" y1="30029" x2="48698" y2="30078"/>
                        <a14:backgroundMark x1="47591" y1="30127" x2="49089" y2="30322"/>
                        <a14:backgroundMark x1="47135" y1="30176" x2="49609" y2="30176"/>
                        <a14:backgroundMark x1="51237" y1="29395" x2="51302" y2="29590"/>
                        <a14:backgroundMark x1="35352" y1="52295" x2="36458" y2="60986"/>
                        <a14:backgroundMark x1="32292" y1="55664" x2="37695" y2="59033"/>
                        <a14:backgroundMark x1="35221" y1="56689" x2="41862" y2="66211"/>
                        <a14:backgroundMark x1="35091" y1="58643" x2="41602" y2="66943"/>
                        <a14:backgroundMark x1="41667" y1="49707" x2="41471" y2="56689"/>
                        <a14:backgroundMark x1="41471" y1="56689" x2="41471" y2="56689"/>
                        <a14:backgroundMark x1="41211" y1="46777" x2="41992" y2="47021"/>
                        <a14:backgroundMark x1="44596" y1="50732" x2="45964" y2="51318"/>
                        <a14:backgroundMark x1="46029" y1="56396" x2="46680" y2="58008"/>
                        <a14:backgroundMark x1="45443" y1="55225" x2="45768" y2="56445"/>
                        <a14:backgroundMark x1="44922" y1="50977" x2="46419" y2="51318"/>
                        <a14:backgroundMark x1="51693" y1="57422" x2="52214" y2="57373"/>
                        <a14:backgroundMark x1="50260" y1="56934" x2="51497" y2="56982"/>
                        <a14:backgroundMark x1="61849" y1="58301" x2="63672" y2="58301"/>
                        <a14:backgroundMark x1="54688" y1="63330" x2="47526" y2="58691"/>
                        <a14:backgroundMark x1="47526" y1="58691" x2="56706" y2="60107"/>
                        <a14:backgroundMark x1="56706" y1="60107" x2="54622" y2="61426"/>
                        <a14:backgroundMark x1="53255" y1="60889" x2="53190" y2="61377"/>
                        <a14:backgroundMark x1="40169" y1="51953" x2="41081" y2="54004"/>
                        <a14:backgroundMark x1="37500" y1="51563" x2="38346" y2="52588"/>
                        <a14:backgroundMark x1="37956" y1="51611" x2="38411" y2="52734"/>
                        <a14:backgroundMark x1="42708" y1="56396" x2="44661" y2="60400"/>
                        <a14:backgroundMark x1="45052" y1="56152" x2="46745" y2="59375"/>
                        <a14:backgroundMark x1="48185" y1="62507" x2="48574" y2="63752"/>
                        <a14:backgroundMark x1="47786" y1="61230" x2="48151" y2="62397"/>
                        <a14:backgroundMark x1="49349" y1="65186" x2="50326" y2="66699"/>
                        <a14:backgroundMark x1="48958" y1="64697" x2="49609" y2="65576"/>
                        <a14:backgroundMark x1="45638" y1="63965" x2="45768" y2="65723"/>
                        <a14:backgroundMark x1="45443" y1="62451" x2="45768" y2="62988"/>
                        <a14:backgroundMark x1="47721" y1="61328" x2="47982" y2="61719"/>
                        <a14:backgroundMark x1="58724" y1="62744" x2="59766" y2="64844"/>
                        <a14:backgroundMark x1="60221" y1="62158" x2="59701" y2="63916"/>
                        <a14:backgroundMark x1="62500" y1="64990" x2="63021" y2="64795"/>
                        <a14:backgroundMark x1="62174" y1="59912" x2="62500" y2="60352"/>
                        <a14:backgroundMark x1="54427" y1="57373" x2="54427" y2="58105"/>
                        <a14:backgroundMark x1="54427" y1="56885" x2="54622" y2="57617"/>
                        <a14:backgroundMark x1="53581" y1="56055" x2="53060" y2="56348"/>
                        <a14:backgroundMark x1="56836" y1="43945" x2="60091" y2="46533"/>
                        <a14:backgroundMark x1="56706" y1="44141" x2="59245" y2="46143"/>
                        <a14:backgroundMark x1="44466" y1="49023" x2="46810" y2="51221"/>
                        <a14:backgroundMark x1="46029" y1="41357" x2="45703" y2="41113"/>
                        <a14:backgroundMark x1="44010" y1="48730" x2="43880" y2="48145"/>
                        <a14:backgroundMark x1="38932" y1="9521" x2="63281" y2="18652"/>
                        <a14:backgroundMark x1="63281" y1="18652" x2="63672" y2="18994"/>
                        <a14:backgroundMark x1="68945" y1="50684" x2="69401" y2="52002"/>
                        <a14:backgroundMark x1="62174" y1="48291" x2="63672" y2="49072"/>
                        <a14:backgroundMark x1="62305" y1="49316" x2="63932" y2="49170"/>
                        <a14:backgroundMark x1="60026" y1="60547" x2="59440" y2="58691"/>
                        <a14:backgroundMark x1="59505" y1="58301" x2="60417" y2="61035"/>
                        <a14:backgroundMark x1="62826" y1="60742" x2="63672" y2="62646"/>
                        <a14:backgroundMark x1="62630" y1="65771" x2="64909" y2="64697"/>
                        <a14:backgroundMark x1="62305" y1="65430" x2="65169" y2="64697"/>
                        <a14:backgroundMark x1="70052" y1="61035" x2="70833" y2="62402"/>
                        <a14:backgroundMark x1="63346" y1="62549" x2="63672" y2="64209"/>
                        <a14:backgroundMark x1="63281" y1="62695" x2="63672" y2="645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99" t="17977" r="29365" b="29965"/>
          <a:stretch/>
        </p:blipFill>
        <p:spPr>
          <a:xfrm>
            <a:off x="9240240" y="2064261"/>
            <a:ext cx="348139" cy="593202"/>
          </a:xfrm>
          <a:prstGeom prst="rect">
            <a:avLst/>
          </a:prstGeom>
        </p:spPr>
      </p:pic>
      <p:pic>
        <p:nvPicPr>
          <p:cNvPr id="63" name="図 62">
            <a:extLst>
              <a:ext uri="{FF2B5EF4-FFF2-40B4-BE49-F238E27FC236}">
                <a16:creationId xmlns:a16="http://schemas.microsoft.com/office/drawing/2014/main" id="{27BB143B-D1CE-4A52-746F-766F37434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288" b="96926" l="10000" r="90000">
                        <a14:foregroundMark x1="35614" y1="58495" x2="35614" y2="58495"/>
                        <a14:foregroundMark x1="36273" y1="52670" x2="36273" y2="52670"/>
                        <a14:foregroundMark x1="37886" y1="48867" x2="37886" y2="48867"/>
                        <a14:foregroundMark x1="40318" y1="45995" x2="40318" y2="45995"/>
                        <a14:foregroundMark x1="38295" y1="90939" x2="38295" y2="90939"/>
                        <a14:foregroundMark x1="36909" y1="93892" x2="36909" y2="93892"/>
                        <a14:foregroundMark x1="37386" y1="97006" x2="37386" y2="97006"/>
                        <a14:foregroundMark x1="57659" y1="47451" x2="57659" y2="47451"/>
                        <a14:foregroundMark x1="57727" y1="45550" x2="57727" y2="45550"/>
                        <a14:foregroundMark x1="50023" y1="8010" x2="50023" y2="8010"/>
                        <a14:foregroundMark x1="50205" y1="4288" x2="50205" y2="4288"/>
                        <a14:foregroundMark x1="49682" y1="18608" x2="53591" y2="20429"/>
                        <a14:foregroundMark x1="53591" y1="20429" x2="52955" y2="33050"/>
                        <a14:foregroundMark x1="60818" y1="47896" x2="63750" y2="47654"/>
                        <a14:foregroundMark x1="36818" y1="88066" x2="39455" y2="93204"/>
                        <a14:foregroundMark x1="39455" y1="93204" x2="40705" y2="86489"/>
                        <a14:foregroundMark x1="40705" y1="86489" x2="40705" y2="86489"/>
                        <a14:foregroundMark x1="34250" y1="58859" x2="38682" y2="47047"/>
                        <a14:foregroundMark x1="38682" y1="47047" x2="40773" y2="45429"/>
                        <a14:foregroundMark x1="41455" y1="45631" x2="44614" y2="41222"/>
                        <a14:foregroundMark x1="45523" y1="33819" x2="44932" y2="25769"/>
                        <a14:foregroundMark x1="44932" y1="25769" x2="48795" y2="20024"/>
                        <a14:foregroundMark x1="48795" y1="20024" x2="49045" y2="19984"/>
                        <a14:foregroundMark x1="44591" y1="21157" x2="44636" y2="28722"/>
                        <a14:foregroundMark x1="44636" y1="28722" x2="44909" y2="29814"/>
                        <a14:foregroundMark x1="43886" y1="20833" x2="44250" y2="24595"/>
                        <a14:foregroundMark x1="43750" y1="20833" x2="44114" y2="24838"/>
                        <a14:foregroundMark x1="43682" y1="21278" x2="43750" y2="23018"/>
                        <a14:foregroundMark x1="43659" y1="22896" x2="43909" y2="25000"/>
                        <a14:foregroundMark x1="43682" y1="21521" x2="43818" y2="20712"/>
                        <a14:foregroundMark x1="52477" y1="25405" x2="52273" y2="33576"/>
                        <a14:foregroundMark x1="38727" y1="80663" x2="38795" y2="83940"/>
                        <a14:foregroundMark x1="55136" y1="51254" x2="55318" y2="53115"/>
                        <a14:foregroundMark x1="55295" y1="55663" x2="55023" y2="57160"/>
                        <a14:foregroundMark x1="54705" y1="57362" x2="54364" y2="59223"/>
                        <a14:foregroundMark x1="50818" y1="42880" x2="54591" y2="44013"/>
                        <a14:foregroundMark x1="53091" y1="44134" x2="55000" y2="44579"/>
                        <a14:foregroundMark x1="53409" y1="44377" x2="55136" y2="45591"/>
                        <a14:foregroundMark x1="48932" y1="49595" x2="49068" y2="48827"/>
                        <a14:foregroundMark x1="49364" y1="47937" x2="49636" y2="46723"/>
                        <a14:foregroundMark x1="50091" y1="54207" x2="50705" y2="52710"/>
                        <a14:foregroundMark x1="42705" y1="42799" x2="43250" y2="42152"/>
                        <a14:foregroundMark x1="42750" y1="42193" x2="43045" y2="42071"/>
                        <a14:foregroundMark x1="42545" y1="43406" x2="42545" y2="43123"/>
                        <a14:foregroundMark x1="42636" y1="42638" x2="42636" y2="42961"/>
                        <a14:foregroundMark x1="42841" y1="43163" x2="42591" y2="43042"/>
                        <a14:foregroundMark x1="42205" y1="44620" x2="42897" y2="41845"/>
                        <a14:foregroundMark x1="42610" y1="42348" x2="42545" y2="43608"/>
                        <a14:foregroundMark x1="40568" y1="45672" x2="41477" y2="45267"/>
                        <a14:foregroundMark x1="63682" y1="47937" x2="64841" y2="49070"/>
                        <a14:foregroundMark x1="54023" y1="17799" x2="56364" y2="18568"/>
                        <a14:foregroundMark x1="50470" y1="44697" x2="50045" y2="46561"/>
                        <a14:foregroundMark x1="50659" y1="52791" x2="51409" y2="50809"/>
                        <a14:foregroundMark x1="51455" y1="50890" x2="51977" y2="49555"/>
                        <a14:foregroundMark x1="52114" y1="49838" x2="52386" y2="48989"/>
                        <a14:foregroundMark x1="50932" y1="10518" x2="50932" y2="10518"/>
                        <a14:foregroundMark x1="50864" y1="9749" x2="50864" y2="9749"/>
                        <a14:backgroundMark x1="25318" y1="60316" x2="25318" y2="60316"/>
                        <a14:backgroundMark x1="47409" y1="89887" x2="47409" y2="89887"/>
                        <a14:backgroundMark x1="46886" y1="94175" x2="46886" y2="94175"/>
                        <a14:backgroundMark x1="21045" y1="60194" x2="21045" y2="60194"/>
                        <a14:backgroundMark x1="50409" y1="25769" x2="50409" y2="25769"/>
                        <a14:backgroundMark x1="50295" y1="33374" x2="50227" y2="24434"/>
                        <a14:backgroundMark x1="50227" y1="24434" x2="50432" y2="33172"/>
                        <a14:backgroundMark x1="20205" y1="66262" x2="20227" y2="65939"/>
                        <a14:backgroundMark x1="25500" y1="72613" x2="25500" y2="72613"/>
                        <a14:backgroundMark x1="30477" y1="71238" x2="30659" y2="76294"/>
                        <a14:backgroundMark x1="56045" y1="4531" x2="56114" y2="10599"/>
                        <a14:backgroundMark x1="26909" y1="54571" x2="26364" y2="70186"/>
                        <a14:backgroundMark x1="57795" y1="20024" x2="56614" y2="34911"/>
                        <a14:backgroundMark x1="56614" y1="34911" x2="59273" y2="41828"/>
                        <a14:backgroundMark x1="63884" y1="47268" x2="67023" y2="50971"/>
                        <a14:backgroundMark x1="59273" y1="41828" x2="63506" y2="46822"/>
                        <a14:backgroundMark x1="67023" y1="50971" x2="69023" y2="70793"/>
                        <a14:backgroundMark x1="69023" y1="70793" x2="68727" y2="74595"/>
                        <a14:backgroundMark x1="30068" y1="72249" x2="10818" y2="72371"/>
                        <a14:backgroundMark x1="10818" y1="72371" x2="7705" y2="71481"/>
                        <a14:backgroundMark x1="39659" y1="95955" x2="41727" y2="90008"/>
                        <a14:backgroundMark x1="41727" y1="90008" x2="47091" y2="87662"/>
                        <a14:backgroundMark x1="47091" y1="87662" x2="62341" y2="93406"/>
                        <a14:backgroundMark x1="41864" y1="84951" x2="46932" y2="83617"/>
                        <a14:backgroundMark x1="46932" y1="83617" x2="51795" y2="85154"/>
                        <a14:backgroundMark x1="51795" y1="85154" x2="54864" y2="89684"/>
                        <a14:backgroundMark x1="54864" y1="89684" x2="54864" y2="89806"/>
                        <a14:backgroundMark x1="43955" y1="40817" x2="44727" y2="32565"/>
                        <a14:backgroundMark x1="43685" y1="21278" x2="43409" y2="18285"/>
                        <a14:backgroundMark x1="44727" y1="32565" x2="44501" y2="30117"/>
                        <a14:backgroundMark x1="43409" y1="18285" x2="46591" y2="15332"/>
                        <a14:backgroundMark x1="49045" y1="24879" x2="50568" y2="31675"/>
                        <a14:backgroundMark x1="50568" y1="31675" x2="49364" y2="25081"/>
                        <a14:backgroundMark x1="49364" y1="25081" x2="49932" y2="25040"/>
                        <a14:backgroundMark x1="51182" y1="56270" x2="54205" y2="51173"/>
                        <a14:backgroundMark x1="54205" y1="51173" x2="54773" y2="54328"/>
                        <a14:backgroundMark x1="60386" y1="34021" x2="68227" y2="19660"/>
                        <a14:backgroundMark x1="68227" y1="19660" x2="72477" y2="5704"/>
                        <a14:backgroundMark x1="59114" y1="42557" x2="61705" y2="46521"/>
                        <a14:backgroundMark x1="51045" y1="10356" x2="52659" y2="16424"/>
                        <a14:backgroundMark x1="48636" y1="16586" x2="49273" y2="16707"/>
                        <a14:backgroundMark x1="44909" y1="35558" x2="44364" y2="40534"/>
                        <a14:backgroundMark x1="45023" y1="36165" x2="44932" y2="40008"/>
                        <a14:backgroundMark x1="44818" y1="40251" x2="44682" y2="40453"/>
                        <a14:backgroundMark x1="45273" y1="36327" x2="45295" y2="35801"/>
                        <a14:backgroundMark x1="50864" y1="24960" x2="51000" y2="28074"/>
                        <a14:backgroundMark x1="50136" y1="23584" x2="50818" y2="23503"/>
                        <a14:backgroundMark x1="34409" y1="54976" x2="33068" y2="62581"/>
                        <a14:backgroundMark x1="33068" y1="62581" x2="32955" y2="69377"/>
                        <a14:backgroundMark x1="53477" y1="85720" x2="54500" y2="88026"/>
                        <a14:backgroundMark x1="54000" y1="84911" x2="54273" y2="85841"/>
                        <a14:backgroundMark x1="41682" y1="83010" x2="46114" y2="83131"/>
                        <a14:backgroundMark x1="46114" y1="83131" x2="46205" y2="83091"/>
                        <a14:backgroundMark x1="47318" y1="45267" x2="47432" y2="45995"/>
                        <a14:backgroundMark x1="48614" y1="44539" x2="48500" y2="47735"/>
                        <a14:backgroundMark x1="52977" y1="46157" x2="54000" y2="47492"/>
                        <a14:backgroundMark x1="51841" y1="45146" x2="52568" y2="46036"/>
                        <a14:backgroundMark x1="54068" y1="54288" x2="52500" y2="56472"/>
                        <a14:backgroundMark x1="48932" y1="52387" x2="49500" y2="52913"/>
                        <a14:backgroundMark x1="50864" y1="48584" x2="50500" y2="50647"/>
                        <a14:backgroundMark x1="49341" y1="43932" x2="49273" y2="45024"/>
                        <a14:backgroundMark x1="50977" y1="29248" x2="50955" y2="30178"/>
                        <a14:backgroundMark x1="51386" y1="26173" x2="51432" y2="27549"/>
                        <a14:backgroundMark x1="51023" y1="22856" x2="51182" y2="23018"/>
                        <a14:backgroundMark x1="51409" y1="22937" x2="51409" y2="23422"/>
                        <a14:backgroundMark x1="50500" y1="33576" x2="50341" y2="36286"/>
                        <a14:backgroundMark x1="50432" y1="36448" x2="50386" y2="36934"/>
                        <a14:backgroundMark x1="40909" y1="44782" x2="42477" y2="42031"/>
                        <a14:backgroundMark x1="60227" y1="45591" x2="60841" y2="46278"/>
                        <a14:backgroundMark x1="60205" y1="46197" x2="60545" y2="46238"/>
                        <a14:backgroundMark x1="60273" y1="47128" x2="60523" y2="46521"/>
                        <a14:backgroundMark x1="48364" y1="48948" x2="48227" y2="48989"/>
                        <a14:backgroundMark x1="48227" y1="48989" x2="49023" y2="45955"/>
                        <a14:backgroundMark x1="48977" y1="47532" x2="49614" y2="44660"/>
                        <a14:backgroundMark x1="49591" y1="43811" x2="49682" y2="44903"/>
                        <a14:backgroundMark x1="49727" y1="44053" x2="49636" y2="45267"/>
                        <a14:backgroundMark x1="49932" y1="43851" x2="49841" y2="45024"/>
                        <a14:backgroundMark x1="49841" y1="43770" x2="50136" y2="43689"/>
                        <a14:backgroundMark x1="48886" y1="54207" x2="49341" y2="54167"/>
                        <a14:backgroundMark x1="61182" y1="93002" x2="63932" y2="89968"/>
                        <a14:backgroundMark x1="68136" y1="69134" x2="68114" y2="69579"/>
                        <a14:backgroundMark x1="51103" y1="47490" x2="51103" y2="47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527" r="31481"/>
          <a:stretch/>
        </p:blipFill>
        <p:spPr>
          <a:xfrm>
            <a:off x="10643802" y="2028994"/>
            <a:ext cx="414164" cy="646431"/>
          </a:xfrm>
          <a:prstGeom prst="rect">
            <a:avLst/>
          </a:prstGeom>
        </p:spPr>
      </p:pic>
      <p:pic>
        <p:nvPicPr>
          <p:cNvPr id="64" name="図 63" descr="屋内, リモコン, テーブル, 座る が含まれている画像&#10;&#10;自動的に生成された説明">
            <a:extLst>
              <a:ext uri="{FF2B5EF4-FFF2-40B4-BE49-F238E27FC236}">
                <a16:creationId xmlns:a16="http://schemas.microsoft.com/office/drawing/2014/main" id="{3902DD3C-CF08-6A2B-DCE1-3C4CECE0E6F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600" b="91000" l="228" r="89612">
                        <a14:foregroundMark x1="5479" y1="28800" x2="32078" y2="13600"/>
                        <a14:foregroundMark x1="32078" y1="13600" x2="48402" y2="11000"/>
                        <a14:foregroundMark x1="48402" y1="11000" x2="48402" y2="11000"/>
                        <a14:foregroundMark x1="31164" y1="7700" x2="57078" y2="3600"/>
                        <a14:foregroundMark x1="1142" y1="27700" x2="342" y2="30800"/>
                        <a14:foregroundMark x1="57763" y1="91000" x2="60274" y2="90800"/>
                        <a14:backgroundMark x1="79338" y1="79700" x2="81393" y2="8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349" b="6290"/>
          <a:stretch/>
        </p:blipFill>
        <p:spPr>
          <a:xfrm>
            <a:off x="9736136" y="2383696"/>
            <a:ext cx="209946" cy="309137"/>
          </a:xfrm>
          <a:prstGeom prst="rect">
            <a:avLst/>
          </a:prstGeom>
        </p:spPr>
      </p:pic>
      <p:cxnSp>
        <p:nvCxnSpPr>
          <p:cNvPr id="65" name="直線コネクタ 64">
            <a:extLst>
              <a:ext uri="{FF2B5EF4-FFF2-40B4-BE49-F238E27FC236}">
                <a16:creationId xmlns:a16="http://schemas.microsoft.com/office/drawing/2014/main" id="{06C8135C-80AD-F4A5-20BC-7A1672AEBC68}"/>
              </a:ext>
            </a:extLst>
          </p:cNvPr>
          <p:cNvCxnSpPr>
            <a:cxnSpLocks/>
          </p:cNvCxnSpPr>
          <p:nvPr/>
        </p:nvCxnSpPr>
        <p:spPr>
          <a:xfrm>
            <a:off x="10149986" y="2047760"/>
            <a:ext cx="0" cy="22680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円弧 65">
            <a:extLst>
              <a:ext uri="{FF2B5EF4-FFF2-40B4-BE49-F238E27FC236}">
                <a16:creationId xmlns:a16="http://schemas.microsoft.com/office/drawing/2014/main" id="{E15B1435-FA15-EF24-F885-3DF56838AC5D}"/>
              </a:ext>
            </a:extLst>
          </p:cNvPr>
          <p:cNvSpPr/>
          <p:nvPr/>
        </p:nvSpPr>
        <p:spPr>
          <a:xfrm>
            <a:off x="9765850" y="3833216"/>
            <a:ext cx="750139" cy="510819"/>
          </a:xfrm>
          <a:prstGeom prst="arc">
            <a:avLst>
              <a:gd name="adj1" fmla="val 12407745"/>
              <a:gd name="adj2" fmla="val 20415092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7" name="楕円 66">
            <a:extLst>
              <a:ext uri="{FF2B5EF4-FFF2-40B4-BE49-F238E27FC236}">
                <a16:creationId xmlns:a16="http://schemas.microsoft.com/office/drawing/2014/main" id="{7B1E2692-A5D4-922F-2779-C9C4F24B89AC}"/>
              </a:ext>
            </a:extLst>
          </p:cNvPr>
          <p:cNvSpPr/>
          <p:nvPr/>
        </p:nvSpPr>
        <p:spPr>
          <a:xfrm>
            <a:off x="10556524" y="2081404"/>
            <a:ext cx="588719" cy="5932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pic>
        <p:nvPicPr>
          <p:cNvPr id="68" name="図 67" descr="屋内, リモコン, テーブル, 座る が含まれている画像&#10;&#10;自動的に生成された説明">
            <a:extLst>
              <a:ext uri="{FF2B5EF4-FFF2-40B4-BE49-F238E27FC236}">
                <a16:creationId xmlns:a16="http://schemas.microsoft.com/office/drawing/2014/main" id="{8617C279-4560-865E-1E34-051B32CB236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600" b="91000" l="228" r="89612">
                        <a14:foregroundMark x1="5479" y1="28800" x2="32078" y2="13600"/>
                        <a14:foregroundMark x1="32078" y1="13600" x2="48402" y2="11000"/>
                        <a14:foregroundMark x1="48402" y1="11000" x2="48402" y2="11000"/>
                        <a14:foregroundMark x1="31164" y1="7700" x2="57078" y2="3600"/>
                        <a14:foregroundMark x1="1142" y1="27700" x2="342" y2="30800"/>
                        <a14:foregroundMark x1="57763" y1="91000" x2="60274" y2="90800"/>
                        <a14:backgroundMark x1="79338" y1="79700" x2="81393" y2="8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7349" b="6290"/>
          <a:stretch/>
        </p:blipFill>
        <p:spPr>
          <a:xfrm>
            <a:off x="11110281" y="2373186"/>
            <a:ext cx="230569" cy="339503"/>
          </a:xfrm>
          <a:prstGeom prst="rect">
            <a:avLst/>
          </a:prstGeom>
        </p:spPr>
      </p:pic>
      <p:sp>
        <p:nvSpPr>
          <p:cNvPr id="69" name="円弧 68">
            <a:extLst>
              <a:ext uri="{FF2B5EF4-FFF2-40B4-BE49-F238E27FC236}">
                <a16:creationId xmlns:a16="http://schemas.microsoft.com/office/drawing/2014/main" id="{55ACA597-ADFD-F0D5-4E0C-C1908C8C1987}"/>
              </a:ext>
            </a:extLst>
          </p:cNvPr>
          <p:cNvSpPr/>
          <p:nvPr/>
        </p:nvSpPr>
        <p:spPr>
          <a:xfrm>
            <a:off x="9770059" y="3651079"/>
            <a:ext cx="750139" cy="510819"/>
          </a:xfrm>
          <a:prstGeom prst="arc">
            <a:avLst>
              <a:gd name="adj1" fmla="val 1439851"/>
              <a:gd name="adj2" fmla="val 9879513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2771C305-46D9-B8F8-F84E-D39A82E37EBD}"/>
              </a:ext>
            </a:extLst>
          </p:cNvPr>
          <p:cNvSpPr txBox="1"/>
          <p:nvPr/>
        </p:nvSpPr>
        <p:spPr>
          <a:xfrm>
            <a:off x="9027615" y="4388515"/>
            <a:ext cx="2252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b="1" dirty="0"/>
              <a:t>10</a:t>
            </a:r>
            <a:r>
              <a:rPr kumimoji="1" lang="ja-JP" altLang="en-US" sz="1600" b="1" dirty="0"/>
              <a:t>秒毎に自動切り替え</a:t>
            </a:r>
          </a:p>
        </p:txBody>
      </p:sp>
      <p:pic>
        <p:nvPicPr>
          <p:cNvPr id="71" name="図 70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8EAAD71D-1475-CA15-3D2F-EA55B50427F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94" t="22895" r="27833" b="22839"/>
          <a:stretch/>
        </p:blipFill>
        <p:spPr>
          <a:xfrm>
            <a:off x="9205963" y="3706988"/>
            <a:ext cx="485392" cy="566800"/>
          </a:xfrm>
          <a:prstGeom prst="rect">
            <a:avLst/>
          </a:prstGeom>
        </p:spPr>
      </p:pic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29B4FB4-D735-FB0B-94C0-D098E7D6404E}"/>
              </a:ext>
            </a:extLst>
          </p:cNvPr>
          <p:cNvCxnSpPr>
            <a:cxnSpLocks/>
          </p:cNvCxnSpPr>
          <p:nvPr/>
        </p:nvCxnSpPr>
        <p:spPr>
          <a:xfrm flipH="1">
            <a:off x="9439190" y="3325115"/>
            <a:ext cx="0" cy="252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3" name="図 72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4E765360-FFEA-8BD0-0DFC-BBDBADE6F60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94" t="22895" r="27833" b="22839"/>
          <a:stretch/>
        </p:blipFill>
        <p:spPr>
          <a:xfrm>
            <a:off x="10613172" y="3672327"/>
            <a:ext cx="485392" cy="566800"/>
          </a:xfrm>
          <a:prstGeom prst="rect">
            <a:avLst/>
          </a:prstGeom>
        </p:spPr>
      </p:pic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13909830-C3EC-6735-A1EB-592E4E9B63E3}"/>
              </a:ext>
            </a:extLst>
          </p:cNvPr>
          <p:cNvCxnSpPr>
            <a:cxnSpLocks/>
          </p:cNvCxnSpPr>
          <p:nvPr/>
        </p:nvCxnSpPr>
        <p:spPr>
          <a:xfrm flipH="1">
            <a:off x="10865533" y="3328303"/>
            <a:ext cx="1584" cy="252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8A320E20-44ED-7AD5-7FB6-6066940CF5C8}"/>
              </a:ext>
            </a:extLst>
          </p:cNvPr>
          <p:cNvSpPr/>
          <p:nvPr/>
        </p:nvSpPr>
        <p:spPr>
          <a:xfrm>
            <a:off x="8809170" y="1731274"/>
            <a:ext cx="2693270" cy="29949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6" name="コンテンツ プレースホルダー 2">
            <a:extLst>
              <a:ext uri="{FF2B5EF4-FFF2-40B4-BE49-F238E27FC236}">
                <a16:creationId xmlns:a16="http://schemas.microsoft.com/office/drawing/2014/main" id="{EBD0EA76-1A8A-A7D3-8F4F-711D099CF2B8}"/>
              </a:ext>
            </a:extLst>
          </p:cNvPr>
          <p:cNvSpPr txBox="1">
            <a:spLocks/>
          </p:cNvSpPr>
          <p:nvPr/>
        </p:nvSpPr>
        <p:spPr>
          <a:xfrm>
            <a:off x="107271" y="4795793"/>
            <a:ext cx="11394664" cy="156055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1800" b="1" u="sng" dirty="0"/>
              <a:t>質問紙</a:t>
            </a:r>
            <a:endParaRPr lang="en-US" altLang="ja-JP" sz="1800" b="1" u="sng" dirty="0"/>
          </a:p>
          <a:p>
            <a:r>
              <a:rPr lang="ja-JP" altLang="en-US" sz="1900" dirty="0"/>
              <a:t>設問</a:t>
            </a:r>
            <a:r>
              <a:rPr lang="en-US" altLang="ja-JP" sz="1900" dirty="0"/>
              <a:t>(a)</a:t>
            </a:r>
            <a:r>
              <a:rPr lang="ja-JP" altLang="en-US" sz="1900" dirty="0"/>
              <a:t>：２つの遠隔空間に</a:t>
            </a:r>
            <a:r>
              <a:rPr lang="ja-JP" altLang="en-US" sz="1900" b="1" dirty="0"/>
              <a:t>同時に存在</a:t>
            </a:r>
            <a:r>
              <a:rPr lang="ja-JP" altLang="en-US" sz="1900" dirty="0"/>
              <a:t>しているような感覚を覚えた頻度はどれくらいか？</a:t>
            </a:r>
            <a:br>
              <a:rPr lang="en-US" altLang="ja-JP" sz="1900" dirty="0"/>
            </a:br>
            <a:r>
              <a:rPr lang="ja-JP" altLang="en-US" sz="1800" dirty="0"/>
              <a:t>　　　　</a:t>
            </a:r>
            <a:r>
              <a:rPr lang="ja-JP" altLang="en-US" sz="1700" b="1" dirty="0"/>
              <a:t>１：一度もない，２：時々，３：頻繁に，４常に</a:t>
            </a:r>
            <a:endParaRPr lang="en-US" altLang="ja-JP" sz="1600" b="1" dirty="0"/>
          </a:p>
          <a:p>
            <a:r>
              <a:rPr lang="ja-JP" altLang="en-US" sz="1900" dirty="0"/>
              <a:t>設問</a:t>
            </a:r>
            <a:r>
              <a:rPr lang="en-US" altLang="ja-JP" sz="1900" dirty="0"/>
              <a:t>(b)</a:t>
            </a:r>
            <a:r>
              <a:rPr lang="ja-JP" altLang="en-US" sz="1900" dirty="0"/>
              <a:t>：最も当てはまるものを一つだけ選択</a:t>
            </a:r>
            <a:br>
              <a:rPr lang="en-US" altLang="ja-JP" sz="1900" dirty="0"/>
            </a:br>
            <a:r>
              <a:rPr lang="ja-JP" altLang="en-US" sz="1800" dirty="0"/>
              <a:t>　　　　</a:t>
            </a:r>
            <a:r>
              <a:rPr lang="ja-JP" altLang="en-US" sz="1700" b="1" dirty="0"/>
              <a:t>１：</a:t>
            </a:r>
            <a:r>
              <a:rPr lang="ja-JP" altLang="en-US" sz="1700" b="1" dirty="0">
                <a:solidFill>
                  <a:schemeClr val="accent4">
                    <a:lumMod val="75000"/>
                  </a:schemeClr>
                </a:solidFill>
              </a:rPr>
              <a:t>２つの遠隔空間に分身したような感覚</a:t>
            </a:r>
            <a:r>
              <a:rPr lang="ja-JP" altLang="en-US" sz="1700" b="1" dirty="0"/>
              <a:t>，２：</a:t>
            </a:r>
            <a:r>
              <a:rPr lang="ja-JP" altLang="en-US" sz="1700" b="1" dirty="0">
                <a:solidFill>
                  <a:schemeClr val="accent1"/>
                </a:solidFill>
              </a:rPr>
              <a:t>２つの遠隔空間が融合した空間に存在するような感覚</a:t>
            </a:r>
            <a:endParaRPr lang="en-US" altLang="ja-JP" sz="17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6595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A9468C-393B-F2E9-6384-ECB755F43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VRSJ 2023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52CA94C-EC52-6F3D-F5F2-84FC86A01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5</a:t>
            </a:fld>
            <a:endParaRPr kumimoji="1" lang="ja-JP" altLang="en-US"/>
          </a:p>
        </p:txBody>
      </p:sp>
      <p:pic>
        <p:nvPicPr>
          <p:cNvPr id="5" name="グラフィックス 4">
            <a:extLst>
              <a:ext uri="{FF2B5EF4-FFF2-40B4-BE49-F238E27FC236}">
                <a16:creationId xmlns:a16="http://schemas.microsoft.com/office/drawing/2014/main" id="{D48FA045-2997-0E66-8B17-263E26755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9925" y="2967730"/>
            <a:ext cx="3375610" cy="2458706"/>
          </a:xfrm>
          <a:prstGeom prst="rect">
            <a:avLst/>
          </a:prstGeom>
        </p:spPr>
      </p:pic>
      <p:pic>
        <p:nvPicPr>
          <p:cNvPr id="6" name="グラフィックス 5">
            <a:extLst>
              <a:ext uri="{FF2B5EF4-FFF2-40B4-BE49-F238E27FC236}">
                <a16:creationId xmlns:a16="http://schemas.microsoft.com/office/drawing/2014/main" id="{9248C447-BB35-D348-E30D-15B32E44BB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62189" y="2940569"/>
            <a:ext cx="3674757" cy="2431867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592C914-57B8-F111-96E1-4BE3A7F1EA11}"/>
              </a:ext>
            </a:extLst>
          </p:cNvPr>
          <p:cNvSpPr txBox="1"/>
          <p:nvPr/>
        </p:nvSpPr>
        <p:spPr>
          <a:xfrm>
            <a:off x="1176343" y="5110825"/>
            <a:ext cx="1118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/>
              <a:t>A. </a:t>
            </a:r>
            <a:r>
              <a:rPr kumimoji="1" lang="ja-JP" altLang="en-US" sz="1200" b="1" dirty="0"/>
              <a:t>単独映像</a:t>
            </a:r>
            <a:endParaRPr kumimoji="1" lang="en-US" altLang="ja-JP" sz="1200" b="1" dirty="0"/>
          </a:p>
          <a:p>
            <a:r>
              <a:rPr lang="ja-JP" altLang="en-US" sz="1200" b="1" dirty="0"/>
              <a:t>（手動切替）</a:t>
            </a:r>
            <a:endParaRPr kumimoji="1" lang="en-US" altLang="ja-JP" sz="1200" b="1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E6A64C3-FDAF-AD15-2E01-F8C078E4C6D0}"/>
              </a:ext>
            </a:extLst>
          </p:cNvPr>
          <p:cNvSpPr txBox="1"/>
          <p:nvPr/>
        </p:nvSpPr>
        <p:spPr>
          <a:xfrm>
            <a:off x="2241556" y="5110825"/>
            <a:ext cx="1284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/>
              <a:t>B. </a:t>
            </a:r>
            <a:r>
              <a:rPr kumimoji="1" lang="ja-JP" altLang="en-US" sz="1200" b="1" dirty="0"/>
              <a:t>２重映像</a:t>
            </a:r>
            <a:endParaRPr kumimoji="1" lang="en-US" altLang="ja-JP" sz="1200" b="1" dirty="0"/>
          </a:p>
          <a:p>
            <a:r>
              <a:rPr lang="ja-JP" altLang="en-US" sz="1200" b="1" dirty="0"/>
              <a:t>（手動切替）</a:t>
            </a:r>
            <a:endParaRPr kumimoji="1" lang="en-US" altLang="ja-JP" sz="1200" b="1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941FFA3-3BC1-15A8-BE05-29A9083EED27}"/>
              </a:ext>
            </a:extLst>
          </p:cNvPr>
          <p:cNvSpPr txBox="1"/>
          <p:nvPr/>
        </p:nvSpPr>
        <p:spPr>
          <a:xfrm>
            <a:off x="3240482" y="5110825"/>
            <a:ext cx="1284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200" b="1" dirty="0"/>
              <a:t>C</a:t>
            </a:r>
            <a:r>
              <a:rPr kumimoji="1" lang="en-US" altLang="ja-JP" sz="1200" b="1" dirty="0"/>
              <a:t>. </a:t>
            </a:r>
            <a:r>
              <a:rPr kumimoji="1" lang="ja-JP" altLang="en-US" sz="1200" b="1" dirty="0"/>
              <a:t>単独映像</a:t>
            </a:r>
            <a:endParaRPr kumimoji="1" lang="en-US" altLang="ja-JP" sz="1200" b="1" dirty="0"/>
          </a:p>
          <a:p>
            <a:r>
              <a:rPr lang="ja-JP" altLang="en-US" sz="1200" b="1" dirty="0"/>
              <a:t>（自動切替）</a:t>
            </a:r>
            <a:endParaRPr kumimoji="1" lang="en-US" altLang="ja-JP" sz="1200" b="1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CCA2520-A8EE-4367-BC5C-5D7930EED6FA}"/>
              </a:ext>
            </a:extLst>
          </p:cNvPr>
          <p:cNvSpPr txBox="1"/>
          <p:nvPr/>
        </p:nvSpPr>
        <p:spPr>
          <a:xfrm>
            <a:off x="8343866" y="5110825"/>
            <a:ext cx="1118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/>
              <a:t>A. </a:t>
            </a:r>
            <a:r>
              <a:rPr kumimoji="1" lang="ja-JP" altLang="en-US" sz="1200" b="1" dirty="0"/>
              <a:t>単独映像</a:t>
            </a:r>
            <a:endParaRPr kumimoji="1" lang="en-US" altLang="ja-JP" sz="1200" b="1" dirty="0"/>
          </a:p>
          <a:p>
            <a:r>
              <a:rPr lang="ja-JP" altLang="en-US" sz="1200" b="1" dirty="0"/>
              <a:t>（手動切替）</a:t>
            </a:r>
            <a:endParaRPr kumimoji="1" lang="en-US" altLang="ja-JP" sz="1200" b="1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7635466-783E-4DBE-28FC-DCDBC10178FC}"/>
              </a:ext>
            </a:extLst>
          </p:cNvPr>
          <p:cNvSpPr txBox="1"/>
          <p:nvPr/>
        </p:nvSpPr>
        <p:spPr>
          <a:xfrm>
            <a:off x="9409079" y="5110825"/>
            <a:ext cx="1284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/>
              <a:t>B. </a:t>
            </a:r>
            <a:r>
              <a:rPr kumimoji="1" lang="ja-JP" altLang="en-US" sz="1200" b="1" dirty="0"/>
              <a:t>２重映像</a:t>
            </a:r>
            <a:endParaRPr kumimoji="1" lang="en-US" altLang="ja-JP" sz="1200" b="1" dirty="0"/>
          </a:p>
          <a:p>
            <a:r>
              <a:rPr lang="ja-JP" altLang="en-US" sz="1200" b="1" dirty="0"/>
              <a:t>（手動切替）</a:t>
            </a:r>
            <a:endParaRPr kumimoji="1" lang="en-US" altLang="ja-JP" sz="1200" b="1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EE657D9-88D9-21F7-76BB-793F38B1C184}"/>
              </a:ext>
            </a:extLst>
          </p:cNvPr>
          <p:cNvSpPr txBox="1"/>
          <p:nvPr/>
        </p:nvSpPr>
        <p:spPr>
          <a:xfrm>
            <a:off x="10408005" y="5110825"/>
            <a:ext cx="1284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200" b="1" dirty="0"/>
              <a:t>C</a:t>
            </a:r>
            <a:r>
              <a:rPr kumimoji="1" lang="en-US" altLang="ja-JP" sz="1200" b="1" dirty="0"/>
              <a:t>. </a:t>
            </a:r>
            <a:r>
              <a:rPr kumimoji="1" lang="ja-JP" altLang="en-US" sz="1200" b="1" dirty="0"/>
              <a:t>単独映像</a:t>
            </a:r>
            <a:endParaRPr kumimoji="1" lang="en-US" altLang="ja-JP" sz="1200" b="1" dirty="0"/>
          </a:p>
          <a:p>
            <a:r>
              <a:rPr lang="ja-JP" altLang="en-US" sz="1200" b="1" dirty="0"/>
              <a:t>（自動切替）</a:t>
            </a:r>
            <a:endParaRPr kumimoji="1" lang="en-US" altLang="ja-JP" sz="1200" b="1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6C61A6D-A0EF-B08D-F0B2-2AEE44B9F23E}"/>
              </a:ext>
            </a:extLst>
          </p:cNvPr>
          <p:cNvSpPr txBox="1"/>
          <p:nvPr/>
        </p:nvSpPr>
        <p:spPr>
          <a:xfrm rot="16200000">
            <a:off x="-616268" y="3852669"/>
            <a:ext cx="26394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/>
              <a:t>同時存在感覚強度（頻度）</a:t>
            </a:r>
            <a:endParaRPr kumimoji="1" lang="en-US" altLang="ja-JP" sz="1600" b="1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261142C-6E89-F863-D329-7049A353A696}"/>
              </a:ext>
            </a:extLst>
          </p:cNvPr>
          <p:cNvSpPr txBox="1"/>
          <p:nvPr/>
        </p:nvSpPr>
        <p:spPr>
          <a:xfrm rot="16200000">
            <a:off x="7120712" y="3741325"/>
            <a:ext cx="13255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/>
              <a:t>内訳（</a:t>
            </a:r>
            <a:r>
              <a:rPr lang="en-US" altLang="ja-JP" sz="1600" b="1" dirty="0"/>
              <a:t>%</a:t>
            </a:r>
            <a:r>
              <a:rPr lang="ja-JP" altLang="en-US" sz="1600" b="1" dirty="0"/>
              <a:t>）</a:t>
            </a:r>
            <a:endParaRPr kumimoji="1" lang="en-US" altLang="ja-JP" sz="1600" b="1" dirty="0"/>
          </a:p>
        </p:txBody>
      </p:sp>
      <p:pic>
        <p:nvPicPr>
          <p:cNvPr id="15" name="図 14" descr="グラフ, 箱ひげ図&#10;&#10;自動的に生成された説明">
            <a:extLst>
              <a:ext uri="{FF2B5EF4-FFF2-40B4-BE49-F238E27FC236}">
                <a16:creationId xmlns:a16="http://schemas.microsoft.com/office/drawing/2014/main" id="{ACB0B0B4-224E-52DC-555F-75D80381ED8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28" t="12957" r="13822"/>
          <a:stretch/>
        </p:blipFill>
        <p:spPr>
          <a:xfrm>
            <a:off x="4616878" y="2909255"/>
            <a:ext cx="2754320" cy="2520079"/>
          </a:xfrm>
          <a:prstGeom prst="rect">
            <a:avLst/>
          </a:prstGeom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79D6C54F-1845-6C3E-5C51-161D792F4B37}"/>
              </a:ext>
            </a:extLst>
          </p:cNvPr>
          <p:cNvSpPr/>
          <p:nvPr/>
        </p:nvSpPr>
        <p:spPr>
          <a:xfrm>
            <a:off x="5267980" y="5185255"/>
            <a:ext cx="1929616" cy="152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30B6C18-1161-67D7-7B2E-AA24F0B94D16}"/>
              </a:ext>
            </a:extLst>
          </p:cNvPr>
          <p:cNvSpPr txBox="1"/>
          <p:nvPr/>
        </p:nvSpPr>
        <p:spPr>
          <a:xfrm>
            <a:off x="6145224" y="5110825"/>
            <a:ext cx="1284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/>
              <a:t>B. </a:t>
            </a:r>
            <a:r>
              <a:rPr kumimoji="1" lang="ja-JP" altLang="en-US" sz="1200" b="1" dirty="0"/>
              <a:t>２重映像</a:t>
            </a:r>
            <a:endParaRPr kumimoji="1" lang="en-US" altLang="ja-JP" sz="1200" b="1" dirty="0"/>
          </a:p>
          <a:p>
            <a:r>
              <a:rPr lang="ja-JP" altLang="en-US" sz="1200" b="1" dirty="0"/>
              <a:t>（手動切替）</a:t>
            </a:r>
            <a:endParaRPr kumimoji="1" lang="en-US" altLang="ja-JP" sz="1200" b="1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12936C9-C266-E493-C837-37E6085B3AD2}"/>
              </a:ext>
            </a:extLst>
          </p:cNvPr>
          <p:cNvSpPr txBox="1"/>
          <p:nvPr/>
        </p:nvSpPr>
        <p:spPr>
          <a:xfrm>
            <a:off x="5263977" y="5110825"/>
            <a:ext cx="1118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/>
              <a:t>A. </a:t>
            </a:r>
            <a:r>
              <a:rPr kumimoji="1" lang="ja-JP" altLang="en-US" sz="1200" b="1" dirty="0"/>
              <a:t>単独映像</a:t>
            </a:r>
            <a:endParaRPr kumimoji="1" lang="en-US" altLang="ja-JP" sz="1200" b="1" dirty="0"/>
          </a:p>
          <a:p>
            <a:r>
              <a:rPr lang="ja-JP" altLang="en-US" sz="1200" b="1" dirty="0"/>
              <a:t>（手動切替）</a:t>
            </a:r>
            <a:endParaRPr kumimoji="1" lang="en-US" altLang="ja-JP" sz="1200" b="1" dirty="0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62022460-99E5-4589-9D70-7806CECBB37F}"/>
              </a:ext>
            </a:extLst>
          </p:cNvPr>
          <p:cNvSpPr/>
          <p:nvPr/>
        </p:nvSpPr>
        <p:spPr>
          <a:xfrm>
            <a:off x="5272362" y="2734908"/>
            <a:ext cx="172485" cy="296092"/>
          </a:xfrm>
          <a:prstGeom prst="rect">
            <a:avLst/>
          </a:prstGeom>
          <a:solidFill>
            <a:srgbClr val="D2E6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0925AE46-EC7E-8CF0-4397-443F76EC772F}"/>
              </a:ext>
            </a:extLst>
          </p:cNvPr>
          <p:cNvSpPr/>
          <p:nvPr/>
        </p:nvSpPr>
        <p:spPr>
          <a:xfrm>
            <a:off x="6033859" y="2726201"/>
            <a:ext cx="172485" cy="296092"/>
          </a:xfrm>
          <a:prstGeom prst="rect">
            <a:avLst/>
          </a:prstGeom>
          <a:solidFill>
            <a:srgbClr val="F7D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597D6530-E59D-BA03-6590-D4441A8C6467}"/>
              </a:ext>
            </a:extLst>
          </p:cNvPr>
          <p:cNvSpPr txBox="1"/>
          <p:nvPr/>
        </p:nvSpPr>
        <p:spPr>
          <a:xfrm>
            <a:off x="5392855" y="2730507"/>
            <a:ext cx="687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/>
              <a:t>四足</a:t>
            </a:r>
            <a:endParaRPr kumimoji="1" lang="ja-JP" altLang="en-US" b="1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82E886B0-42F1-7988-FE62-32CC039E4E91}"/>
              </a:ext>
            </a:extLst>
          </p:cNvPr>
          <p:cNvSpPr txBox="1"/>
          <p:nvPr/>
        </p:nvSpPr>
        <p:spPr>
          <a:xfrm>
            <a:off x="6188462" y="2726201"/>
            <a:ext cx="687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車輪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6BFEBC6-B76E-762E-DA95-1F3C8725708A}"/>
              </a:ext>
            </a:extLst>
          </p:cNvPr>
          <p:cNvSpPr txBox="1"/>
          <p:nvPr/>
        </p:nvSpPr>
        <p:spPr>
          <a:xfrm rot="16200000">
            <a:off x="3209752" y="3884631"/>
            <a:ext cx="26953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/>
              <a:t>切替までの操作時間（秒）</a:t>
            </a:r>
            <a:endParaRPr kumimoji="1" lang="en-US" altLang="ja-JP" sz="1600" b="1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EB483B3A-1461-3B39-F218-A633069E38CD}"/>
              </a:ext>
            </a:extLst>
          </p:cNvPr>
          <p:cNvSpPr txBox="1"/>
          <p:nvPr/>
        </p:nvSpPr>
        <p:spPr>
          <a:xfrm>
            <a:off x="534166" y="949054"/>
            <a:ext cx="111236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B</a:t>
            </a:r>
            <a:r>
              <a:rPr kumimoji="1" lang="ja-JP" altLang="en-US" sz="2400" dirty="0"/>
              <a:t>条件</a:t>
            </a:r>
            <a:r>
              <a:rPr kumimoji="1" lang="en-US" altLang="ja-JP" sz="2400" dirty="0"/>
              <a:t>(overlay)</a:t>
            </a:r>
            <a:r>
              <a:rPr kumimoji="1" lang="ja-JP" altLang="en-US" sz="2400" dirty="0"/>
              <a:t>が両空間の提示継続性で有利であることに依存して</a:t>
            </a:r>
            <a:br>
              <a:rPr kumimoji="1" lang="en-US" altLang="ja-JP" sz="2400" dirty="0"/>
            </a:br>
            <a:r>
              <a:rPr kumimoji="1" lang="en-US" altLang="ja-JP" sz="2400" b="1" dirty="0"/>
              <a:t>B</a:t>
            </a:r>
            <a:r>
              <a:rPr kumimoji="1" lang="ja-JP" altLang="en-US" sz="2400" b="1" dirty="0"/>
              <a:t>条件が同時存在感覚が高い結果</a:t>
            </a:r>
            <a:r>
              <a:rPr kumimoji="1" lang="ja-JP" altLang="en-US" sz="2400" dirty="0"/>
              <a:t>となった．</a:t>
            </a:r>
            <a:endParaRPr kumimoji="1" lang="en-US" altLang="ja-JP" sz="2400" dirty="0"/>
          </a:p>
          <a:p>
            <a:r>
              <a:rPr lang="en-US" altLang="ja-JP" sz="2400" b="1" dirty="0"/>
              <a:t>A,C</a:t>
            </a:r>
            <a:r>
              <a:rPr lang="ja-JP" altLang="en-US" sz="2400" b="1" dirty="0"/>
              <a:t>条件</a:t>
            </a:r>
            <a:r>
              <a:rPr lang="en-US" altLang="ja-JP" sz="2400" b="1" dirty="0"/>
              <a:t>(</a:t>
            </a:r>
            <a:r>
              <a:rPr lang="ja-JP" altLang="en-US" sz="2400" b="1" dirty="0"/>
              <a:t>継時提示</a:t>
            </a:r>
            <a:r>
              <a:rPr lang="en-US" altLang="ja-JP" sz="2400" b="1" dirty="0"/>
              <a:t>)</a:t>
            </a:r>
            <a:r>
              <a:rPr lang="ja-JP" altLang="en-US" sz="2400" dirty="0"/>
              <a:t>では参加者の多くが自分の体が</a:t>
            </a:r>
            <a:r>
              <a:rPr lang="ja-JP" altLang="en-US" sz="2400" b="1" dirty="0">
                <a:solidFill>
                  <a:schemeClr val="accent4">
                    <a:lumMod val="75000"/>
                  </a:schemeClr>
                </a:solidFill>
              </a:rPr>
              <a:t>２つに分身</a:t>
            </a:r>
            <a:r>
              <a:rPr lang="ja-JP" altLang="en-US" sz="2400" dirty="0"/>
              <a:t>していると感じ，</a:t>
            </a:r>
            <a:r>
              <a:rPr lang="en-US" altLang="ja-JP" sz="2400" b="1" dirty="0"/>
              <a:t>B</a:t>
            </a:r>
            <a:r>
              <a:rPr lang="ja-JP" altLang="en-US" sz="2400" b="1" dirty="0"/>
              <a:t>条件</a:t>
            </a:r>
            <a:r>
              <a:rPr lang="ja-JP" altLang="en-US" sz="2400" dirty="0"/>
              <a:t>では</a:t>
            </a:r>
            <a:r>
              <a:rPr lang="ja-JP" altLang="en-US" sz="2400" b="1" dirty="0">
                <a:solidFill>
                  <a:schemeClr val="accent1"/>
                </a:solidFill>
              </a:rPr>
              <a:t>２つの遠隔空間が融合し身体位置が維持</a:t>
            </a:r>
            <a:r>
              <a:rPr lang="ja-JP" altLang="en-US" sz="2400" dirty="0"/>
              <a:t>されると感じた人が多い．</a:t>
            </a:r>
            <a:endParaRPr kumimoji="1" lang="ja-JP" altLang="en-US" sz="2400" dirty="0"/>
          </a:p>
        </p:txBody>
      </p:sp>
      <p:cxnSp>
        <p:nvCxnSpPr>
          <p:cNvPr id="25" name="コネクタ: カギ線 24">
            <a:extLst>
              <a:ext uri="{FF2B5EF4-FFF2-40B4-BE49-F238E27FC236}">
                <a16:creationId xmlns:a16="http://schemas.microsoft.com/office/drawing/2014/main" id="{F1249227-D56C-5D71-1F2D-A8D1F13C108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031937" y="3474613"/>
            <a:ext cx="364376" cy="1006569"/>
          </a:xfrm>
          <a:prstGeom prst="bentConnector3">
            <a:avLst>
              <a:gd name="adj1" fmla="val 13516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09459B56-80E0-3C3A-B31B-ED7C7C61A064}"/>
              </a:ext>
            </a:extLst>
          </p:cNvPr>
          <p:cNvSpPr txBox="1"/>
          <p:nvPr/>
        </p:nvSpPr>
        <p:spPr>
          <a:xfrm>
            <a:off x="2898528" y="3262959"/>
            <a:ext cx="128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b="1" dirty="0"/>
              <a:t>* : p&lt;0.01</a:t>
            </a:r>
            <a:endParaRPr kumimoji="1" lang="ja-JP" altLang="en-US" b="1" dirty="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3834CE77-2C27-D2DB-17A1-3ABEACA186FE}"/>
              </a:ext>
            </a:extLst>
          </p:cNvPr>
          <p:cNvSpPr txBox="1"/>
          <p:nvPr/>
        </p:nvSpPr>
        <p:spPr>
          <a:xfrm>
            <a:off x="2090874" y="3438756"/>
            <a:ext cx="301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/>
              <a:t>*</a:t>
            </a:r>
            <a:endParaRPr lang="ja-JP" altLang="en-US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8AC7B6C7-FF2F-8472-5FB8-6B0D2116E0DB}"/>
              </a:ext>
            </a:extLst>
          </p:cNvPr>
          <p:cNvSpPr txBox="1"/>
          <p:nvPr/>
        </p:nvSpPr>
        <p:spPr>
          <a:xfrm>
            <a:off x="8949371" y="2716733"/>
            <a:ext cx="759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分身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DD28448F-7630-35E9-E731-D31CB8348265}"/>
              </a:ext>
            </a:extLst>
          </p:cNvPr>
          <p:cNvSpPr txBox="1"/>
          <p:nvPr/>
        </p:nvSpPr>
        <p:spPr>
          <a:xfrm>
            <a:off x="9757439" y="2716733"/>
            <a:ext cx="1415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空間が融合</a:t>
            </a: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E99022BD-12CA-748D-0284-58FC4A817353}"/>
              </a:ext>
            </a:extLst>
          </p:cNvPr>
          <p:cNvSpPr/>
          <p:nvPr/>
        </p:nvSpPr>
        <p:spPr>
          <a:xfrm>
            <a:off x="8796385" y="2782797"/>
            <a:ext cx="177830" cy="237204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7D0674C2-5916-C695-35CC-3D6310C27323}"/>
              </a:ext>
            </a:extLst>
          </p:cNvPr>
          <p:cNvSpPr/>
          <p:nvPr/>
        </p:nvSpPr>
        <p:spPr>
          <a:xfrm>
            <a:off x="9604453" y="2782797"/>
            <a:ext cx="177830" cy="237204"/>
          </a:xfrm>
          <a:prstGeom prst="rect">
            <a:avLst/>
          </a:prstGeom>
          <a:solidFill>
            <a:srgbClr val="8FAA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7371AA1A-DA4A-396F-C1F5-583D014D88AB}"/>
              </a:ext>
            </a:extLst>
          </p:cNvPr>
          <p:cNvSpPr txBox="1"/>
          <p:nvPr/>
        </p:nvSpPr>
        <p:spPr>
          <a:xfrm>
            <a:off x="870672" y="5540489"/>
            <a:ext cx="3812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設問</a:t>
            </a:r>
            <a:r>
              <a:rPr lang="en-US" altLang="ja-JP" dirty="0"/>
              <a:t>(a) </a:t>
            </a:r>
            <a:r>
              <a:rPr lang="ja-JP" altLang="en-US" dirty="0"/>
              <a:t>同時存在感覚頻度の結果</a:t>
            </a:r>
            <a:endParaRPr kumimoji="1" lang="ja-JP" altLang="en-US" dirty="0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9F4AB102-CD8A-26DD-53F4-B43BA89D50F0}"/>
              </a:ext>
            </a:extLst>
          </p:cNvPr>
          <p:cNvSpPr txBox="1"/>
          <p:nvPr/>
        </p:nvSpPr>
        <p:spPr>
          <a:xfrm>
            <a:off x="8195744" y="5509916"/>
            <a:ext cx="3499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設問</a:t>
            </a:r>
            <a:r>
              <a:rPr lang="en-US" altLang="ja-JP" dirty="0"/>
              <a:t>(b) </a:t>
            </a:r>
            <a:r>
              <a:rPr lang="ja-JP" altLang="en-US" dirty="0"/>
              <a:t>空間と身体感覚の結果</a:t>
            </a:r>
            <a:endParaRPr kumimoji="1" lang="ja-JP" altLang="en-US" dirty="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A5DEE059-EAC6-6403-9FF4-5F246D768311}"/>
              </a:ext>
            </a:extLst>
          </p:cNvPr>
          <p:cNvSpPr txBox="1"/>
          <p:nvPr/>
        </p:nvSpPr>
        <p:spPr>
          <a:xfrm>
            <a:off x="5379219" y="5482318"/>
            <a:ext cx="1654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操作時間</a:t>
            </a:r>
            <a:endParaRPr kumimoji="1" lang="ja-JP" altLang="en-US" dirty="0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DD2986F4-FE33-4E58-D8E1-4BBD62D205A9}"/>
              </a:ext>
            </a:extLst>
          </p:cNvPr>
          <p:cNvSpPr txBox="1"/>
          <p:nvPr/>
        </p:nvSpPr>
        <p:spPr>
          <a:xfrm>
            <a:off x="4579130" y="4831231"/>
            <a:ext cx="6276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/>
              <a:t>10</a:t>
            </a:r>
            <a:endParaRPr kumimoji="1" lang="ja-JP" altLang="en-US" sz="1200" b="1" dirty="0"/>
          </a:p>
        </p:txBody>
      </p: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C04CFC65-823B-1545-3785-60D8B0472182}"/>
              </a:ext>
            </a:extLst>
          </p:cNvPr>
          <p:cNvCxnSpPr/>
          <p:nvPr/>
        </p:nvCxnSpPr>
        <p:spPr>
          <a:xfrm>
            <a:off x="4877731" y="4977350"/>
            <a:ext cx="264671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2BEEF1EA-8D22-3ED2-1321-A6642D80BF19}"/>
              </a:ext>
            </a:extLst>
          </p:cNvPr>
          <p:cNvSpPr txBox="1"/>
          <p:nvPr/>
        </p:nvSpPr>
        <p:spPr>
          <a:xfrm>
            <a:off x="7056095" y="4773888"/>
            <a:ext cx="6422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200" b="1" dirty="0"/>
              <a:t>C</a:t>
            </a:r>
            <a:r>
              <a:rPr lang="ja-JP" altLang="en-US" sz="1200" b="1" dirty="0"/>
              <a:t>条件</a:t>
            </a:r>
            <a:endParaRPr kumimoji="1" lang="en-US" altLang="ja-JP" sz="1200" b="1" dirty="0"/>
          </a:p>
        </p:txBody>
      </p:sp>
    </p:spTree>
    <p:extLst>
      <p:ext uri="{BB962C8B-B14F-4D97-AF65-F5344CB8AC3E}">
        <p14:creationId xmlns:p14="http://schemas.microsoft.com/office/powerpoint/2010/main" val="3003986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3F80E9-87F7-1422-B8DB-081C49FCA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VRSJ 2023 </a:t>
            </a:r>
            <a:r>
              <a:rPr kumimoji="1" lang="ja-JP" altLang="en-US" dirty="0"/>
              <a:t>反省点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637FCDD-CA2A-02A8-C6DE-C714CC788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歩行装置の効果が実験できなかった．</a:t>
            </a:r>
            <a:endParaRPr kumimoji="1" lang="en-US" altLang="ja-JP" dirty="0"/>
          </a:p>
          <a:p>
            <a:pPr lvl="1"/>
            <a:r>
              <a:rPr lang="ja-JP" altLang="en-US" dirty="0"/>
              <a:t>歩行装置有・無で比較する．</a:t>
            </a:r>
            <a:endParaRPr kumimoji="1" lang="en-US" altLang="ja-JP" dirty="0"/>
          </a:p>
          <a:p>
            <a:r>
              <a:rPr lang="ja-JP" altLang="en-US" dirty="0"/>
              <a:t>自動</a:t>
            </a:r>
            <a:r>
              <a:rPr kumimoji="1" lang="ja-JP" altLang="en-US" dirty="0"/>
              <a:t>切替が</a:t>
            </a:r>
            <a:r>
              <a:rPr kumimoji="1" lang="en-US" altLang="ja-JP" dirty="0"/>
              <a:t>10</a:t>
            </a:r>
            <a:r>
              <a:rPr kumimoji="1" lang="ja-JP" altLang="en-US" dirty="0"/>
              <a:t>秒であるのに対して手動切替は</a:t>
            </a:r>
            <a:r>
              <a:rPr lang="ja-JP" altLang="en-US" dirty="0"/>
              <a:t>平均</a:t>
            </a:r>
            <a:r>
              <a:rPr lang="en-US" altLang="ja-JP" dirty="0"/>
              <a:t>30</a:t>
            </a:r>
            <a:r>
              <a:rPr lang="ja-JP" altLang="en-US" dirty="0"/>
              <a:t>秒となり，</a:t>
            </a:r>
            <a:br>
              <a:rPr lang="en-US" altLang="ja-JP" dirty="0"/>
            </a:br>
            <a:r>
              <a:rPr lang="ja-JP" altLang="en-US" dirty="0"/>
              <a:t>実験の統制がとれなかった．</a:t>
            </a:r>
            <a:endParaRPr lang="en-US" altLang="ja-JP" dirty="0"/>
          </a:p>
          <a:p>
            <a:pPr lvl="1"/>
            <a:r>
              <a:rPr kumimoji="1" lang="ja-JP" altLang="en-US" dirty="0"/>
              <a:t>手動切替では</a:t>
            </a:r>
            <a:r>
              <a:rPr kumimoji="1" lang="en-US" altLang="ja-JP" dirty="0"/>
              <a:t>10</a:t>
            </a:r>
            <a:r>
              <a:rPr kumimoji="1" lang="ja-JP" altLang="en-US"/>
              <a:t>秒毎に切り替えることを指示する．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0C9D115-E335-E6B9-1FF3-BD64C3EB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98C4A-281D-456F-B1B5-DFF3FFC7FCB3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6513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メイリオ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5685</TotalTime>
  <Words>690</Words>
  <Application>Microsoft Office PowerPoint</Application>
  <PresentationFormat>ワイド画面</PresentationFormat>
  <Paragraphs>98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3" baseType="lpstr">
      <vt:lpstr>Meiryo UI</vt:lpstr>
      <vt:lpstr>メイリオ</vt:lpstr>
      <vt:lpstr>游ゴシック</vt:lpstr>
      <vt:lpstr>游明朝</vt:lpstr>
      <vt:lpstr>Arial</vt:lpstr>
      <vt:lpstr>Cambria Math</vt:lpstr>
      <vt:lpstr>Office テーマ</vt:lpstr>
      <vt:lpstr>３DMT研究会に向けて 小島2024/02/07</vt:lpstr>
      <vt:lpstr>VRSJ 2023</vt:lpstr>
      <vt:lpstr>VRSJ 2023</vt:lpstr>
      <vt:lpstr>VRSJ 2023</vt:lpstr>
      <vt:lpstr>VRSJ 2023</vt:lpstr>
      <vt:lpstr>VRSJ 2023 反省点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小島　優希也</dc:creator>
  <cp:lastModifiedBy>小島　優希也</cp:lastModifiedBy>
  <cp:revision>988</cp:revision>
  <dcterms:created xsi:type="dcterms:W3CDTF">2023-06-28T07:51:44Z</dcterms:created>
  <dcterms:modified xsi:type="dcterms:W3CDTF">2024-02-05T09:10:44Z</dcterms:modified>
</cp:coreProperties>
</file>

<file path=docProps/thumbnail.jpeg>
</file>